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265" r:id="rId5"/>
    <p:sldId id="323" r:id="rId6"/>
    <p:sldId id="386" r:id="rId7"/>
    <p:sldId id="381" r:id="rId8"/>
    <p:sldId id="387" r:id="rId9"/>
    <p:sldId id="374" r:id="rId10"/>
    <p:sldId id="377" r:id="rId11"/>
    <p:sldId id="391" r:id="rId12"/>
    <p:sldId id="379" r:id="rId13"/>
    <p:sldId id="405" r:id="rId14"/>
    <p:sldId id="404" r:id="rId15"/>
    <p:sldId id="398" r:id="rId16"/>
    <p:sldId id="395" r:id="rId17"/>
    <p:sldId id="411" r:id="rId18"/>
    <p:sldId id="413" r:id="rId19"/>
    <p:sldId id="415" r:id="rId20"/>
    <p:sldId id="414" r:id="rId21"/>
    <p:sldId id="401" r:id="rId22"/>
    <p:sldId id="426" r:id="rId23"/>
    <p:sldId id="399" r:id="rId24"/>
    <p:sldId id="419" r:id="rId25"/>
    <p:sldId id="420" r:id="rId26"/>
    <p:sldId id="421" r:id="rId27"/>
    <p:sldId id="422" r:id="rId28"/>
    <p:sldId id="423" r:id="rId29"/>
    <p:sldId id="425" r:id="rId30"/>
    <p:sldId id="424" r:id="rId31"/>
    <p:sldId id="427" r:id="rId32"/>
    <p:sldId id="428" r:id="rId33"/>
  </p:sldIdLst>
  <p:sldSz cx="9144000" cy="6858000" type="screen4x3"/>
  <p:notesSz cx="987266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56"/>
    <a:srgbClr val="DFA42D"/>
    <a:srgbClr val="556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185E0-BDFA-4AEE-9416-212646A94DD4}" v="48" dt="2021-05-26T13:43:14.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7" autoAdjust="0"/>
    <p:restoredTop sz="79436" autoAdjust="0"/>
  </p:normalViewPr>
  <p:slideViewPr>
    <p:cSldViewPr snapToGrid="0">
      <p:cViewPr varScale="1">
        <p:scale>
          <a:sx n="90" d="100"/>
          <a:sy n="90" d="100"/>
        </p:scale>
        <p:origin x="181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592224" y="1"/>
            <a:ext cx="4278154" cy="341064"/>
          </a:xfrm>
          <a:prstGeom prst="rect">
            <a:avLst/>
          </a:prstGeom>
        </p:spPr>
        <p:txBody>
          <a:bodyPr vert="horz" lIns="91440" tIns="45720" rIns="91440" bIns="45720" rtlCol="0"/>
          <a:lstStyle>
            <a:lvl1pPr algn="r">
              <a:defRPr sz="1200"/>
            </a:lvl1pPr>
          </a:lstStyle>
          <a:p>
            <a:fld id="{C30B0CE7-8FF6-444A-BFD5-B31754800513}" type="datetimeFigureOut">
              <a:rPr lang="en-US" smtClean="0"/>
              <a:t>6/2/2021</a:t>
            </a:fld>
            <a:endParaRPr lang="en-US"/>
          </a:p>
        </p:txBody>
      </p:sp>
      <p:sp>
        <p:nvSpPr>
          <p:cNvPr id="4" name="Slide Image Placeholder 3"/>
          <p:cNvSpPr>
            <a:spLocks noGrp="1" noRot="1" noChangeAspect="1"/>
          </p:cNvSpPr>
          <p:nvPr>
            <p:ph type="sldImg" idx="2"/>
          </p:nvPr>
        </p:nvSpPr>
        <p:spPr>
          <a:xfrm>
            <a:off x="3406775" y="849313"/>
            <a:ext cx="3059113"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87267" y="3271381"/>
            <a:ext cx="789813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6612"/>
            <a:ext cx="4278154" cy="341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592224" y="6456612"/>
            <a:ext cx="4278154" cy="341063"/>
          </a:xfrm>
          <a:prstGeom prst="rect">
            <a:avLst/>
          </a:prstGeom>
        </p:spPr>
        <p:txBody>
          <a:bodyPr vert="horz" lIns="91440" tIns="45720" rIns="91440" bIns="45720" rtlCol="0" anchor="b"/>
          <a:lstStyle>
            <a:lvl1pPr algn="r">
              <a:defRPr sz="1200"/>
            </a:lvl1pPr>
          </a:lstStyle>
          <a:p>
            <a:fld id="{57808573-D4C8-394F-AAAE-371E12FFB8FE}" type="slidenum">
              <a:rPr lang="en-US" smtClean="0"/>
              <a:t>‹#›</a:t>
            </a:fld>
            <a:endParaRPr lang="en-US"/>
          </a:p>
        </p:txBody>
      </p:sp>
    </p:spTree>
    <p:extLst>
      <p:ext uri="{BB962C8B-B14F-4D97-AF65-F5344CB8AC3E}">
        <p14:creationId xmlns:p14="http://schemas.microsoft.com/office/powerpoint/2010/main" val="79121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a:t>
            </a:fld>
            <a:endParaRPr lang="en-US"/>
          </a:p>
        </p:txBody>
      </p:sp>
    </p:spTree>
    <p:extLst>
      <p:ext uri="{BB962C8B-B14F-4D97-AF65-F5344CB8AC3E}">
        <p14:creationId xmlns:p14="http://schemas.microsoft.com/office/powerpoint/2010/main" val="1959384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10</a:t>
            </a:fld>
            <a:endParaRPr lang="en-US"/>
          </a:p>
        </p:txBody>
      </p:sp>
    </p:spTree>
    <p:extLst>
      <p:ext uri="{BB962C8B-B14F-4D97-AF65-F5344CB8AC3E}">
        <p14:creationId xmlns:p14="http://schemas.microsoft.com/office/powerpoint/2010/main" val="942719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11</a:t>
            </a:fld>
            <a:endParaRPr lang="en-US"/>
          </a:p>
        </p:txBody>
      </p:sp>
    </p:spTree>
    <p:extLst>
      <p:ext uri="{BB962C8B-B14F-4D97-AF65-F5344CB8AC3E}">
        <p14:creationId xmlns:p14="http://schemas.microsoft.com/office/powerpoint/2010/main" val="517954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12</a:t>
            </a:fld>
            <a:endParaRPr lang="en-US"/>
          </a:p>
        </p:txBody>
      </p:sp>
    </p:spTree>
    <p:extLst>
      <p:ext uri="{BB962C8B-B14F-4D97-AF65-F5344CB8AC3E}">
        <p14:creationId xmlns:p14="http://schemas.microsoft.com/office/powerpoint/2010/main" val="66780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13</a:t>
            </a:fld>
            <a:endParaRPr lang="en-US"/>
          </a:p>
        </p:txBody>
      </p:sp>
    </p:spTree>
    <p:extLst>
      <p:ext uri="{BB962C8B-B14F-4D97-AF65-F5344CB8AC3E}">
        <p14:creationId xmlns:p14="http://schemas.microsoft.com/office/powerpoint/2010/main" val="80517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14</a:t>
            </a:fld>
            <a:endParaRPr lang="en-US"/>
          </a:p>
        </p:txBody>
      </p:sp>
    </p:spTree>
    <p:extLst>
      <p:ext uri="{BB962C8B-B14F-4D97-AF65-F5344CB8AC3E}">
        <p14:creationId xmlns:p14="http://schemas.microsoft.com/office/powerpoint/2010/main" val="3707056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15</a:t>
            </a:fld>
            <a:endParaRPr lang="en-US"/>
          </a:p>
        </p:txBody>
      </p:sp>
    </p:spTree>
    <p:extLst>
      <p:ext uri="{BB962C8B-B14F-4D97-AF65-F5344CB8AC3E}">
        <p14:creationId xmlns:p14="http://schemas.microsoft.com/office/powerpoint/2010/main" val="232744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16</a:t>
            </a:fld>
            <a:endParaRPr lang="en-US"/>
          </a:p>
        </p:txBody>
      </p:sp>
    </p:spTree>
    <p:extLst>
      <p:ext uri="{BB962C8B-B14F-4D97-AF65-F5344CB8AC3E}">
        <p14:creationId xmlns:p14="http://schemas.microsoft.com/office/powerpoint/2010/main" val="1787451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17</a:t>
            </a:fld>
            <a:endParaRPr lang="en-US"/>
          </a:p>
        </p:txBody>
      </p:sp>
    </p:spTree>
    <p:extLst>
      <p:ext uri="{BB962C8B-B14F-4D97-AF65-F5344CB8AC3E}">
        <p14:creationId xmlns:p14="http://schemas.microsoft.com/office/powerpoint/2010/main" val="195694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18</a:t>
            </a:fld>
            <a:endParaRPr lang="en-US"/>
          </a:p>
        </p:txBody>
      </p:sp>
    </p:spTree>
    <p:extLst>
      <p:ext uri="{BB962C8B-B14F-4D97-AF65-F5344CB8AC3E}">
        <p14:creationId xmlns:p14="http://schemas.microsoft.com/office/powerpoint/2010/main" val="1459022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19</a:t>
            </a:fld>
            <a:endParaRPr lang="en-US"/>
          </a:p>
        </p:txBody>
      </p:sp>
    </p:spTree>
    <p:extLst>
      <p:ext uri="{BB962C8B-B14F-4D97-AF65-F5344CB8AC3E}">
        <p14:creationId xmlns:p14="http://schemas.microsoft.com/office/powerpoint/2010/main" val="355664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08573-D4C8-394F-AAAE-371E12FFB8FE}" type="slidenum">
              <a:rPr lang="en-US" smtClean="0"/>
              <a:t>2</a:t>
            </a:fld>
            <a:endParaRPr lang="en-US"/>
          </a:p>
        </p:txBody>
      </p:sp>
    </p:spTree>
    <p:extLst>
      <p:ext uri="{BB962C8B-B14F-4D97-AF65-F5344CB8AC3E}">
        <p14:creationId xmlns:p14="http://schemas.microsoft.com/office/powerpoint/2010/main" val="64049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20</a:t>
            </a:fld>
            <a:endParaRPr lang="en-US"/>
          </a:p>
        </p:txBody>
      </p:sp>
    </p:spTree>
    <p:extLst>
      <p:ext uri="{BB962C8B-B14F-4D97-AF65-F5344CB8AC3E}">
        <p14:creationId xmlns:p14="http://schemas.microsoft.com/office/powerpoint/2010/main" val="253540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21</a:t>
            </a:fld>
            <a:endParaRPr lang="en-US"/>
          </a:p>
        </p:txBody>
      </p:sp>
    </p:spTree>
    <p:extLst>
      <p:ext uri="{BB962C8B-B14F-4D97-AF65-F5344CB8AC3E}">
        <p14:creationId xmlns:p14="http://schemas.microsoft.com/office/powerpoint/2010/main" val="259727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22</a:t>
            </a:fld>
            <a:endParaRPr lang="en-US"/>
          </a:p>
        </p:txBody>
      </p:sp>
    </p:spTree>
    <p:extLst>
      <p:ext uri="{BB962C8B-B14F-4D97-AF65-F5344CB8AC3E}">
        <p14:creationId xmlns:p14="http://schemas.microsoft.com/office/powerpoint/2010/main" val="272430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23</a:t>
            </a:fld>
            <a:endParaRPr lang="en-US"/>
          </a:p>
        </p:txBody>
      </p:sp>
    </p:spTree>
    <p:extLst>
      <p:ext uri="{BB962C8B-B14F-4D97-AF65-F5344CB8AC3E}">
        <p14:creationId xmlns:p14="http://schemas.microsoft.com/office/powerpoint/2010/main" val="3151716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24</a:t>
            </a:fld>
            <a:endParaRPr lang="en-US"/>
          </a:p>
        </p:txBody>
      </p:sp>
    </p:spTree>
    <p:extLst>
      <p:ext uri="{BB962C8B-B14F-4D97-AF65-F5344CB8AC3E}">
        <p14:creationId xmlns:p14="http://schemas.microsoft.com/office/powerpoint/2010/main" val="1193418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25</a:t>
            </a:fld>
            <a:endParaRPr lang="en-US"/>
          </a:p>
        </p:txBody>
      </p:sp>
    </p:spTree>
    <p:extLst>
      <p:ext uri="{BB962C8B-B14F-4D97-AF65-F5344CB8AC3E}">
        <p14:creationId xmlns:p14="http://schemas.microsoft.com/office/powerpoint/2010/main" val="3656511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26</a:t>
            </a:fld>
            <a:endParaRPr lang="en-US"/>
          </a:p>
        </p:txBody>
      </p:sp>
    </p:spTree>
    <p:extLst>
      <p:ext uri="{BB962C8B-B14F-4D97-AF65-F5344CB8AC3E}">
        <p14:creationId xmlns:p14="http://schemas.microsoft.com/office/powerpoint/2010/main" val="4204908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27</a:t>
            </a:fld>
            <a:endParaRPr lang="en-US"/>
          </a:p>
        </p:txBody>
      </p:sp>
    </p:spTree>
    <p:extLst>
      <p:ext uri="{BB962C8B-B14F-4D97-AF65-F5344CB8AC3E}">
        <p14:creationId xmlns:p14="http://schemas.microsoft.com/office/powerpoint/2010/main" val="123436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28</a:t>
            </a:fld>
            <a:endParaRPr lang="en-US"/>
          </a:p>
        </p:txBody>
      </p:sp>
    </p:spTree>
    <p:extLst>
      <p:ext uri="{BB962C8B-B14F-4D97-AF65-F5344CB8AC3E}">
        <p14:creationId xmlns:p14="http://schemas.microsoft.com/office/powerpoint/2010/main" val="321494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29</a:t>
            </a:fld>
            <a:endParaRPr lang="en-US"/>
          </a:p>
        </p:txBody>
      </p:sp>
    </p:spTree>
    <p:extLst>
      <p:ext uri="{BB962C8B-B14F-4D97-AF65-F5344CB8AC3E}">
        <p14:creationId xmlns:p14="http://schemas.microsoft.com/office/powerpoint/2010/main" val="106665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08573-D4C8-394F-AAAE-371E12FFB8FE}" type="slidenum">
              <a:rPr lang="en-US" smtClean="0"/>
              <a:t>3</a:t>
            </a:fld>
            <a:endParaRPr lang="en-US"/>
          </a:p>
        </p:txBody>
      </p:sp>
    </p:spTree>
    <p:extLst>
      <p:ext uri="{BB962C8B-B14F-4D97-AF65-F5344CB8AC3E}">
        <p14:creationId xmlns:p14="http://schemas.microsoft.com/office/powerpoint/2010/main" val="425745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08573-D4C8-394F-AAAE-371E12FFB8FE}" type="slidenum">
              <a:rPr lang="en-US" smtClean="0"/>
              <a:t>4</a:t>
            </a:fld>
            <a:endParaRPr lang="en-US"/>
          </a:p>
        </p:txBody>
      </p:sp>
    </p:spTree>
    <p:extLst>
      <p:ext uri="{BB962C8B-B14F-4D97-AF65-F5344CB8AC3E}">
        <p14:creationId xmlns:p14="http://schemas.microsoft.com/office/powerpoint/2010/main" val="2187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08573-D4C8-394F-AAAE-371E12FFB8FE}" type="slidenum">
              <a:rPr lang="en-US" smtClean="0"/>
              <a:t>5</a:t>
            </a:fld>
            <a:endParaRPr lang="en-US"/>
          </a:p>
        </p:txBody>
      </p:sp>
    </p:spTree>
    <p:extLst>
      <p:ext uri="{BB962C8B-B14F-4D97-AF65-F5344CB8AC3E}">
        <p14:creationId xmlns:p14="http://schemas.microsoft.com/office/powerpoint/2010/main" val="1542470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6</a:t>
            </a:fld>
            <a:endParaRPr lang="en-US"/>
          </a:p>
        </p:txBody>
      </p:sp>
    </p:spTree>
    <p:extLst>
      <p:ext uri="{BB962C8B-B14F-4D97-AF65-F5344CB8AC3E}">
        <p14:creationId xmlns:p14="http://schemas.microsoft.com/office/powerpoint/2010/main" val="1218645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7</a:t>
            </a:fld>
            <a:endParaRPr lang="en-US"/>
          </a:p>
        </p:txBody>
      </p:sp>
    </p:spTree>
    <p:extLst>
      <p:ext uri="{BB962C8B-B14F-4D97-AF65-F5344CB8AC3E}">
        <p14:creationId xmlns:p14="http://schemas.microsoft.com/office/powerpoint/2010/main" val="358593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8</a:t>
            </a:fld>
            <a:endParaRPr lang="en-US"/>
          </a:p>
        </p:txBody>
      </p:sp>
    </p:spTree>
    <p:extLst>
      <p:ext uri="{BB962C8B-B14F-4D97-AF65-F5344CB8AC3E}">
        <p14:creationId xmlns:p14="http://schemas.microsoft.com/office/powerpoint/2010/main" val="30333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08573-D4C8-394F-AAAE-371E12FFB8FE}" type="slidenum">
              <a:rPr lang="en-US" smtClean="0"/>
              <a:t>9</a:t>
            </a:fld>
            <a:endParaRPr lang="en-US"/>
          </a:p>
        </p:txBody>
      </p:sp>
    </p:spTree>
    <p:extLst>
      <p:ext uri="{BB962C8B-B14F-4D97-AF65-F5344CB8AC3E}">
        <p14:creationId xmlns:p14="http://schemas.microsoft.com/office/powerpoint/2010/main" val="3637646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99A651-DB7A-FE4B-9D55-0C526460B086}"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99A651-DB7A-FE4B-9D55-0C526460B086}"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99A651-DB7A-FE4B-9D55-0C526460B086}"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99A651-DB7A-FE4B-9D55-0C526460B086}"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9A651-DB7A-FE4B-9D55-0C526460B086}"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99A651-DB7A-FE4B-9D55-0C526460B086}"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99A651-DB7A-FE4B-9D55-0C526460B086}" type="datetimeFigureOut">
              <a:rPr lang="en-US" smtClean="0"/>
              <a:t>6/2/2021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99A651-DB7A-FE4B-9D55-0C526460B086}" type="datetimeFigureOut">
              <a:rPr lang="en-US" smtClean="0"/>
              <a:t>6/2/2021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9A651-DB7A-FE4B-9D55-0C526460B086}" type="datetimeFigureOut">
              <a:rPr lang="en-US" smtClean="0"/>
              <a:t>6/2/2021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99A651-DB7A-FE4B-9D55-0C526460B086}"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99A651-DB7A-FE4B-9D55-0C526460B086}"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31E1D-7B71-984C-B5E9-602BA16E1F3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9A651-DB7A-FE4B-9D55-0C526460B086}" type="datetimeFigureOut">
              <a:rPr lang="en-US" smtClean="0"/>
              <a:t>6/2/2021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31E1D-7B71-984C-B5E9-602BA16E1F35}" type="slidenum">
              <a:rPr lang="en-US" smtClean="0"/>
              <a:t>‹#›</a:t>
            </a:fld>
            <a:endParaRPr lang="en-US"/>
          </a:p>
        </p:txBody>
      </p:sp>
    </p:spTree>
    <p:extLst>
      <p:ext uri="{BB962C8B-B14F-4D97-AF65-F5344CB8AC3E}">
        <p14:creationId xmlns:p14="http://schemas.microsoft.com/office/powerpoint/2010/main" val="1234205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956"/>
        </a:solidFill>
        <a:effectLst/>
      </p:bgPr>
    </p:bg>
    <p:spTree>
      <p:nvGrpSpPr>
        <p:cNvPr id="1" name=""/>
        <p:cNvGrpSpPr/>
        <p:nvPr/>
      </p:nvGrpSpPr>
      <p:grpSpPr>
        <a:xfrm>
          <a:off x="0" y="0"/>
          <a:ext cx="0" cy="0"/>
          <a:chOff x="0" y="0"/>
          <a:chExt cx="0" cy="0"/>
        </a:xfrm>
      </p:grpSpPr>
      <p:pic>
        <p:nvPicPr>
          <p:cNvPr id="1026" name="BBEECC44-B724-465F-A32F-D9A2A42C958B">
            <a:extLst>
              <a:ext uri="{FF2B5EF4-FFF2-40B4-BE49-F238E27FC236}">
                <a16:creationId xmlns:a16="http://schemas.microsoft.com/office/drawing/2014/main" id="{98CCA367-A797-44F2-8814-C3B72A033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5231"/>
            <a:ext cx="9144000" cy="610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A6F9014-A911-44CA-952F-DBE319F5A32A}"/>
              </a:ext>
            </a:extLst>
          </p:cNvPr>
          <p:cNvPicPr>
            <a:picLocks noChangeAspect="1"/>
          </p:cNvPicPr>
          <p:nvPr/>
        </p:nvPicPr>
        <p:blipFill>
          <a:blip r:embed="rId4"/>
          <a:stretch>
            <a:fillRect/>
          </a:stretch>
        </p:blipFill>
        <p:spPr>
          <a:xfrm>
            <a:off x="1744462" y="2935692"/>
            <a:ext cx="5655076" cy="2304443"/>
          </a:xfrm>
          <a:prstGeom prst="rect">
            <a:avLst/>
          </a:prstGeom>
        </p:spPr>
      </p:pic>
      <p:sp>
        <p:nvSpPr>
          <p:cNvPr id="7" name="TextBox 6">
            <a:extLst>
              <a:ext uri="{FF2B5EF4-FFF2-40B4-BE49-F238E27FC236}">
                <a16:creationId xmlns:a16="http://schemas.microsoft.com/office/drawing/2014/main" id="{53602412-4469-42D6-9B2F-DB7C76B8914E}"/>
              </a:ext>
            </a:extLst>
          </p:cNvPr>
          <p:cNvSpPr txBox="1"/>
          <p:nvPr/>
        </p:nvSpPr>
        <p:spPr>
          <a:xfrm>
            <a:off x="603861" y="5240135"/>
            <a:ext cx="8182576" cy="1077218"/>
          </a:xfrm>
          <a:prstGeom prst="rect">
            <a:avLst/>
          </a:prstGeom>
          <a:noFill/>
        </p:spPr>
        <p:txBody>
          <a:bodyPr wrap="square" rtlCol="0">
            <a:spAutoFit/>
          </a:bodyPr>
          <a:lstStyle/>
          <a:p>
            <a:pPr algn="ctr"/>
            <a:r>
              <a:rPr lang="en-US" sz="3200" dirty="0">
                <a:solidFill>
                  <a:schemeClr val="bg1"/>
                </a:solidFill>
                <a:latin typeface="Source Sans Pro Black" panose="020B0803030403020204" pitchFamily="34" charset="0"/>
                <a:ea typeface="Source Sans Pro Black" panose="020B0803030403020204" pitchFamily="34" charset="0"/>
                <a:cs typeface="Bebas Neue" charset="0"/>
              </a:rPr>
              <a:t>Equipped to tell your Story</a:t>
            </a:r>
            <a:br>
              <a:rPr lang="en-US" sz="3200" dirty="0">
                <a:solidFill>
                  <a:schemeClr val="bg1"/>
                </a:solidFill>
                <a:latin typeface="Source Sans Pro Black" panose="020B0803030403020204" pitchFamily="34" charset="0"/>
                <a:ea typeface="Source Sans Pro Black" panose="020B0803030403020204" pitchFamily="34" charset="0"/>
                <a:cs typeface="Bebas Neue" charset="0"/>
              </a:rPr>
            </a:br>
            <a:r>
              <a:rPr lang="en-US" sz="2400" dirty="0">
                <a:solidFill>
                  <a:schemeClr val="bg1"/>
                </a:solidFill>
                <a:latin typeface="Source Sans Pro Black" panose="020B0803030403020204" pitchFamily="34" charset="0"/>
                <a:ea typeface="Source Sans Pro Black" panose="020B0803030403020204" pitchFamily="34" charset="0"/>
                <a:cs typeface="Bebas Neue" charset="0"/>
              </a:rPr>
              <a:t>Aroha </a:t>
            </a:r>
            <a:r>
              <a:rPr lang="en-US" sz="2400" dirty="0" err="1">
                <a:solidFill>
                  <a:schemeClr val="bg1"/>
                </a:solidFill>
                <a:latin typeface="Source Sans Pro Black" panose="020B0803030403020204" pitchFamily="34" charset="0"/>
                <a:ea typeface="Source Sans Pro Black" panose="020B0803030403020204" pitchFamily="34" charset="0"/>
                <a:cs typeface="Bebas Neue" charset="0"/>
              </a:rPr>
              <a:t>Atu</a:t>
            </a:r>
            <a:endParaRPr lang="en-US" sz="2400" dirty="0">
              <a:solidFill>
                <a:schemeClr val="bg1"/>
              </a:solidFill>
              <a:latin typeface="Source Sans Pro Black" panose="020B0803030403020204" pitchFamily="34" charset="0"/>
              <a:ea typeface="Source Sans Pro Black" panose="020B0803030403020204" pitchFamily="34" charset="0"/>
              <a:cs typeface="Bebas Neue" charset="0"/>
            </a:endParaRPr>
          </a:p>
          <a:p>
            <a:pPr algn="ctr"/>
            <a:endParaRPr lang="en-US" sz="800"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629869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Before the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5447645"/>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Consider the Requirements of the Funder or expectation of your church/community</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pPr lvl="0"/>
            <a:r>
              <a:rPr lang="en-AU" sz="1200" b="1" u="sng" dirty="0">
                <a:solidFill>
                  <a:srgbClr val="FF0000"/>
                </a:solidFill>
              </a:rPr>
              <a:t>What has been done during this reporting period?</a:t>
            </a:r>
            <a:endParaRPr lang="en-NZ" sz="1200" dirty="0">
              <a:solidFill>
                <a:srgbClr val="FF0000"/>
              </a:solidFill>
            </a:endParaRPr>
          </a:p>
          <a:p>
            <a:r>
              <a:rPr lang="en-AU" sz="1200" i="1" dirty="0"/>
              <a:t>Refer to the application form for this project, and report against the aims and objectives stated in your CTP application that would be done. This is likely to include things like: number of participants, who were the participants, number of meetings or trainings, etc.	</a:t>
            </a:r>
            <a:endParaRPr lang="en-NZ" sz="1200" dirty="0"/>
          </a:p>
          <a:p>
            <a:r>
              <a:rPr lang="en-AU" sz="1200" b="1" dirty="0">
                <a:solidFill>
                  <a:srgbClr val="FF0000"/>
                </a:solidFill>
              </a:rPr>
              <a:t> </a:t>
            </a:r>
            <a:endParaRPr lang="en-NZ" sz="1200" dirty="0">
              <a:solidFill>
                <a:srgbClr val="FF0000"/>
              </a:solidFill>
            </a:endParaRPr>
          </a:p>
          <a:p>
            <a:pPr lvl="0"/>
            <a:r>
              <a:rPr lang="en-AU" sz="1200" b="1" u="sng" dirty="0">
                <a:solidFill>
                  <a:srgbClr val="FF0000"/>
                </a:solidFill>
              </a:rPr>
              <a:t>What has worked well during the reporting period, and what might you do differently next time?</a:t>
            </a:r>
            <a:endParaRPr lang="en-NZ" sz="1200" dirty="0">
              <a:solidFill>
                <a:srgbClr val="FF0000"/>
              </a:solidFill>
            </a:endParaRPr>
          </a:p>
          <a:p>
            <a:r>
              <a:rPr lang="en-AU" sz="1200" i="1" dirty="0"/>
              <a:t>It is important to identify what went well, as these are practices you would want to continue or do again. Equally, it is important to identify what didn’t work well, and to learn from this to identify how you would do things next time.	</a:t>
            </a:r>
            <a:endParaRPr lang="en-NZ" sz="1200" dirty="0"/>
          </a:p>
          <a:p>
            <a:r>
              <a:rPr lang="en-AU" sz="1200" dirty="0"/>
              <a:t> </a:t>
            </a:r>
            <a:endParaRPr lang="en-NZ" sz="1200" dirty="0"/>
          </a:p>
          <a:p>
            <a:r>
              <a:rPr lang="en-AU" sz="1200" dirty="0"/>
              <a:t> </a:t>
            </a:r>
            <a:endParaRPr lang="en-NZ" sz="1200" dirty="0">
              <a:solidFill>
                <a:srgbClr val="FF0000"/>
              </a:solidFill>
            </a:endParaRPr>
          </a:p>
          <a:p>
            <a:pPr lvl="0"/>
            <a:r>
              <a:rPr lang="en-AU" sz="1200" b="1" u="sng" dirty="0">
                <a:solidFill>
                  <a:srgbClr val="FF0000"/>
                </a:solidFill>
              </a:rPr>
              <a:t>What will be done during the next reporting period</a:t>
            </a:r>
            <a:endParaRPr lang="en-NZ" sz="1200" dirty="0">
              <a:solidFill>
                <a:srgbClr val="FF0000"/>
              </a:solidFill>
            </a:endParaRPr>
          </a:p>
          <a:p>
            <a:r>
              <a:rPr lang="en-AU" sz="1200" i="1" dirty="0"/>
              <a:t>Based on your experiences in the first reporting period, and any lessons learnt, plus what you application says you will do, outline what you expect will be done in the next reporting period.</a:t>
            </a:r>
            <a:endParaRPr lang="en-NZ" sz="1200" dirty="0"/>
          </a:p>
          <a:p>
            <a:r>
              <a:rPr lang="en-AU" sz="1200" i="1" dirty="0"/>
              <a:t> </a:t>
            </a:r>
            <a:endParaRPr lang="en-NZ" sz="1200" dirty="0"/>
          </a:p>
          <a:p>
            <a:pPr lvl="0"/>
            <a:r>
              <a:rPr lang="en-AU" sz="1200" b="1" u="sng" dirty="0">
                <a:solidFill>
                  <a:srgbClr val="FF0000"/>
                </a:solidFill>
              </a:rPr>
              <a:t>Was the aim of the project met?  If so, how?  If not, why not?</a:t>
            </a:r>
            <a:endParaRPr lang="en-NZ" sz="1200" dirty="0">
              <a:solidFill>
                <a:srgbClr val="FF0000"/>
              </a:solidFill>
            </a:endParaRPr>
          </a:p>
          <a:p>
            <a:r>
              <a:rPr lang="en-AU" sz="1200" i="1" dirty="0"/>
              <a:t>It is important to know if you are achieving what you set out to achieve, as given in your application form, and if not what might be causing this.</a:t>
            </a:r>
            <a:endParaRPr lang="en-NZ" sz="1200" dirty="0"/>
          </a:p>
          <a:p>
            <a:r>
              <a:rPr lang="en-AU" sz="1200" dirty="0"/>
              <a:t> </a:t>
            </a:r>
            <a:endParaRPr lang="en-NZ" sz="1200" dirty="0"/>
          </a:p>
          <a:p>
            <a:pPr lvl="0"/>
            <a:r>
              <a:rPr lang="en-AU" sz="1200" b="1" u="sng" dirty="0">
                <a:solidFill>
                  <a:srgbClr val="FF0000"/>
                </a:solidFill>
              </a:rPr>
              <a:t>How many volunteer hours have been utilised towards this project?</a:t>
            </a:r>
            <a:endParaRPr lang="en-NZ" sz="1200" dirty="0">
              <a:solidFill>
                <a:srgbClr val="FF0000"/>
              </a:solidFill>
            </a:endParaRPr>
          </a:p>
          <a:p>
            <a:r>
              <a:rPr lang="en-AU" sz="1200" i="1" dirty="0"/>
              <a:t>You may use the following table as a guideline to help calculate this.</a:t>
            </a:r>
            <a:endParaRPr lang="en-NZ" sz="1200" dirty="0"/>
          </a:p>
          <a:p>
            <a:endParaRPr lang="en-US" sz="2400" i="1"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64439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Before the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2308324"/>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Tools of the trade</a:t>
            </a:r>
            <a:b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br>
            <a:endParaRPr lang="en-US" sz="2400" i="1" dirty="0">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Survey Monkey – free survey tool </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Stats NZ - Demographic information</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Menti.com – word map, quiz, and survey </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Social Media – polls and reach</a:t>
            </a:r>
          </a:p>
        </p:txBody>
      </p:sp>
    </p:spTree>
    <p:extLst>
      <p:ext uri="{BB962C8B-B14F-4D97-AF65-F5344CB8AC3E}">
        <p14:creationId xmlns:p14="http://schemas.microsoft.com/office/powerpoint/2010/main" val="3353805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Before the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2308324"/>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Getting this phase right ensures:</a:t>
            </a:r>
            <a:b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br>
            <a:endParaRPr lang="en-US" sz="2400" i="1" dirty="0">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It’s easier to collect the right stories </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You and your team are kept accountable</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You are able to make adjustments </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You are able to make the best impact in your community</a:t>
            </a:r>
          </a:p>
        </p:txBody>
      </p:sp>
    </p:spTree>
    <p:extLst>
      <p:ext uri="{BB962C8B-B14F-4D97-AF65-F5344CB8AC3E}">
        <p14:creationId xmlns:p14="http://schemas.microsoft.com/office/powerpoint/2010/main" val="4111120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1405716">
            <a:off x="227054" y="2030013"/>
            <a:ext cx="8689892" cy="1508105"/>
          </a:xfrm>
          <a:prstGeom prst="rect">
            <a:avLst/>
          </a:prstGeom>
        </p:spPr>
        <p:txBody>
          <a:bodyPr wrap="square">
            <a:spAutoFit/>
          </a:bodyPr>
          <a:lstStyle/>
          <a:p>
            <a:pPr algn="ctr">
              <a:spcBef>
                <a:spcPts val="600"/>
              </a:spcBef>
              <a:spcAft>
                <a:spcPts val="600"/>
              </a:spcAft>
            </a:pPr>
            <a: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b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br>
            <a:r>
              <a:rPr lang="en-US" sz="3200" dirty="0">
                <a:solidFill>
                  <a:srgbClr val="006956"/>
                </a:solidFill>
                <a:latin typeface="Source Sans Pro Semibold" panose="020B0603030403020204" pitchFamily="34" charset="0"/>
                <a:ea typeface="Source Sans Pro" panose="020B0503030403020204" pitchFamily="34" charset="0"/>
                <a:cs typeface="Times New Roman" charset="0"/>
              </a:rPr>
              <a:t>To make the greatest impact</a:t>
            </a:r>
            <a:endParaRPr lang="en-US" sz="6000" dirty="0">
              <a:solidFill>
                <a:srgbClr val="006956"/>
              </a:solidFill>
              <a:latin typeface="Source Sans Pro Semibold" panose="020B0603030403020204" pitchFamily="34" charset="0"/>
              <a:ea typeface="Source Sans Pro" panose="020B0503030403020204" pitchFamily="34" charset="0"/>
              <a:cs typeface="Times New Roman" charset="0"/>
            </a:endParaRP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Tree>
    <p:extLst>
      <p:ext uri="{BB962C8B-B14F-4D97-AF65-F5344CB8AC3E}">
        <p14:creationId xmlns:p14="http://schemas.microsoft.com/office/powerpoint/2010/main" val="2509304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1938992"/>
          </a:xfrm>
          <a:prstGeom prst="rect">
            <a:avLst/>
          </a:prstGeom>
          <a:noFill/>
        </p:spPr>
        <p:txBody>
          <a:bodyPr wrap="square" rtlCol="0">
            <a:spAutoFit/>
          </a:bodyPr>
          <a:lstStyle/>
          <a:p>
            <a:r>
              <a:rPr lang="en-US" sz="2400" dirty="0">
                <a:latin typeface="Source Sans Pro" panose="020B0503030403020204" pitchFamily="34" charset="0"/>
                <a:ea typeface="Zilla Slab Regular" pitchFamily="50" charset="0"/>
                <a:cs typeface="Bebas Neue" charset="0"/>
              </a:rPr>
              <a:t>Q. How many ads do you see a day?</a:t>
            </a:r>
          </a:p>
          <a:p>
            <a:br>
              <a:rPr lang="en-US" sz="2400" dirty="0">
                <a:latin typeface="Source Sans Pro" panose="020B0503030403020204" pitchFamily="34" charset="0"/>
                <a:ea typeface="Zilla Slab Regular" pitchFamily="50" charset="0"/>
                <a:cs typeface="Bebas Neue" charset="0"/>
              </a:rPr>
            </a:br>
            <a:r>
              <a:rPr lang="en-US" sz="2400" dirty="0">
                <a:latin typeface="Source Sans Pro" panose="020B0503030403020204" pitchFamily="34" charset="0"/>
                <a:ea typeface="Zilla Slab Regular" pitchFamily="50" charset="0"/>
                <a:cs typeface="Bebas Neue" charset="0"/>
              </a:rPr>
              <a:t>A. Between 4000-10000</a:t>
            </a:r>
          </a:p>
          <a:p>
            <a:br>
              <a:rPr lang="en-US" sz="2400" dirty="0">
                <a:latin typeface="Source Sans Pro" panose="020B0503030403020204" pitchFamily="34" charset="0"/>
                <a:ea typeface="Zilla Slab Regular" pitchFamily="50" charset="0"/>
                <a:cs typeface="Bebas Neue" charset="0"/>
              </a:rPr>
            </a:br>
            <a:endParaRPr lang="en-US" sz="2400"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358278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1938992"/>
          </a:xfrm>
          <a:prstGeom prst="rect">
            <a:avLst/>
          </a:prstGeom>
          <a:noFill/>
        </p:spPr>
        <p:txBody>
          <a:bodyPr wrap="square" rtlCol="0">
            <a:spAutoFit/>
          </a:bodyPr>
          <a:lstStyle/>
          <a:p>
            <a:r>
              <a:rPr lang="en-US" sz="2400" dirty="0">
                <a:latin typeface="Source Sans Pro" panose="020B0503030403020204" pitchFamily="34" charset="0"/>
                <a:ea typeface="Zilla Slab Regular" pitchFamily="50" charset="0"/>
                <a:cs typeface="Bebas Neue" charset="0"/>
              </a:rPr>
              <a:t>Q. How long does it take for someone to decide whether they are going to keep watching a video?</a:t>
            </a:r>
          </a:p>
          <a:p>
            <a:endParaRPr lang="en-US" sz="2400" dirty="0">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A. 3 seconds</a:t>
            </a:r>
            <a:br>
              <a:rPr lang="en-US" sz="2400" dirty="0">
                <a:latin typeface="Source Sans Pro" panose="020B0503030403020204" pitchFamily="34" charset="0"/>
                <a:ea typeface="Zilla Slab Regular" pitchFamily="50" charset="0"/>
                <a:cs typeface="Bebas Neue" charset="0"/>
              </a:rPr>
            </a:br>
            <a:endParaRPr lang="en-US" sz="2400"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254162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2000548"/>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Reality: There is a growing abundance of information available</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pPr algn="ctr"/>
            <a:r>
              <a:rPr lang="en-US" sz="4000" dirty="0">
                <a:latin typeface="Source Sans Pro" panose="020B0503030403020204" pitchFamily="34" charset="0"/>
                <a:ea typeface="Zilla Slab Regular" pitchFamily="50" charset="0"/>
                <a:cs typeface="Bebas Neue" charset="0"/>
              </a:rPr>
              <a:t>Experiment Time! </a:t>
            </a:r>
          </a:p>
          <a:p>
            <a:pPr algn="ctr"/>
            <a:r>
              <a:rPr lang="en-US" sz="3600" u="sng" dirty="0">
                <a:latin typeface="Source Sans Pro" panose="020B0503030403020204" pitchFamily="34" charset="0"/>
                <a:ea typeface="Zilla Slab Regular" pitchFamily="50" charset="0"/>
                <a:cs typeface="Bebas Neue" charset="0"/>
              </a:rPr>
              <a:t>2 awesome Champion volunteers needed</a:t>
            </a:r>
          </a:p>
        </p:txBody>
      </p:sp>
    </p:spTree>
    <p:extLst>
      <p:ext uri="{BB962C8B-B14F-4D97-AF65-F5344CB8AC3E}">
        <p14:creationId xmlns:p14="http://schemas.microsoft.com/office/powerpoint/2010/main" val="3549975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1938992"/>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Reality: There is a growing abundance of information available</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Elevator Pitch: Can you tell your story in an elevator?</a:t>
            </a:r>
          </a:p>
          <a:p>
            <a:endParaRPr lang="en-US" sz="2400" dirty="0">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Napkin Test: Can you fit your story on a napkin?</a:t>
            </a:r>
          </a:p>
        </p:txBody>
      </p:sp>
      <p:pic>
        <p:nvPicPr>
          <p:cNvPr id="1026" name="Picture 2" descr="Does Your Elevator Keep You Waiting? - PEAK Elevator">
            <a:extLst>
              <a:ext uri="{FF2B5EF4-FFF2-40B4-BE49-F238E27FC236}">
                <a16:creationId xmlns:a16="http://schemas.microsoft.com/office/drawing/2014/main" id="{04143C97-854A-47D9-9552-2297995FA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54" y="4170969"/>
            <a:ext cx="27622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llennials Say No To Napkins | PYMNTS.com">
            <a:extLst>
              <a:ext uri="{FF2B5EF4-FFF2-40B4-BE49-F238E27FC236}">
                <a16:creationId xmlns:a16="http://schemas.microsoft.com/office/drawing/2014/main" id="{B5054D56-F88C-4E04-AF25-9F5BD4C7C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2813" y="4040447"/>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34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1846659"/>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What makes a good story?</a:t>
            </a:r>
            <a:b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br>
            <a:endParaRPr lang="en-NZ" dirty="0"/>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Person-centric</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Follows a good structure </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Opportunity to respond</a:t>
            </a:r>
          </a:p>
        </p:txBody>
      </p:sp>
    </p:spTree>
    <p:extLst>
      <p:ext uri="{BB962C8B-B14F-4D97-AF65-F5344CB8AC3E}">
        <p14:creationId xmlns:p14="http://schemas.microsoft.com/office/powerpoint/2010/main" val="273528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738664"/>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A person centric story</a:t>
            </a:r>
            <a:b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br>
            <a:endParaRPr lang="en-NZ" dirty="0"/>
          </a:p>
        </p:txBody>
      </p:sp>
      <p:pic>
        <p:nvPicPr>
          <p:cNvPr id="6" name="Picture 5" descr="A picture containing text, person, outdoor&#10;&#10;Description automatically generated">
            <a:extLst>
              <a:ext uri="{FF2B5EF4-FFF2-40B4-BE49-F238E27FC236}">
                <a16:creationId xmlns:a16="http://schemas.microsoft.com/office/drawing/2014/main" id="{069ED799-D62C-453F-A676-29357667FB0C}"/>
              </a:ext>
            </a:extLst>
          </p:cNvPr>
          <p:cNvPicPr>
            <a:picLocks noChangeAspect="1"/>
          </p:cNvPicPr>
          <p:nvPr/>
        </p:nvPicPr>
        <p:blipFill>
          <a:blip r:embed="rId4"/>
          <a:stretch>
            <a:fillRect/>
          </a:stretch>
        </p:blipFill>
        <p:spPr>
          <a:xfrm>
            <a:off x="878155" y="2218090"/>
            <a:ext cx="2722295" cy="4085835"/>
          </a:xfrm>
          <a:prstGeom prst="rect">
            <a:avLst/>
          </a:prstGeom>
        </p:spPr>
      </p:pic>
      <p:sp>
        <p:nvSpPr>
          <p:cNvPr id="8" name="TextBox 7">
            <a:extLst>
              <a:ext uri="{FF2B5EF4-FFF2-40B4-BE49-F238E27FC236}">
                <a16:creationId xmlns:a16="http://schemas.microsoft.com/office/drawing/2014/main" id="{02F266B2-73C0-4338-84EE-F6C8E73280D1}"/>
              </a:ext>
            </a:extLst>
          </p:cNvPr>
          <p:cNvSpPr txBox="1"/>
          <p:nvPr/>
        </p:nvSpPr>
        <p:spPr>
          <a:xfrm>
            <a:off x="3798740" y="2218090"/>
            <a:ext cx="8182576" cy="461665"/>
          </a:xfrm>
          <a:prstGeom prst="rect">
            <a:avLst/>
          </a:prstGeom>
          <a:noFill/>
        </p:spPr>
        <p:txBody>
          <a:bodyPr wrap="square" rtlCol="0">
            <a:spAutoFit/>
          </a:bodyPr>
          <a:lstStyle/>
          <a:p>
            <a:r>
              <a:rPr lang="en-US" sz="2400" dirty="0">
                <a:latin typeface="Source Sans Pro" panose="020B0503030403020204" pitchFamily="34" charset="0"/>
                <a:ea typeface="Zilla Slab Regular" pitchFamily="50" charset="0"/>
                <a:cs typeface="Bebas Neue" charset="0"/>
              </a:rPr>
              <a:t>A persons story should be personable!</a:t>
            </a:r>
          </a:p>
        </p:txBody>
      </p:sp>
    </p:spTree>
    <p:extLst>
      <p:ext uri="{BB962C8B-B14F-4D97-AF65-F5344CB8AC3E}">
        <p14:creationId xmlns:p14="http://schemas.microsoft.com/office/powerpoint/2010/main" val="1414670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1405716">
            <a:off x="227054" y="2030013"/>
            <a:ext cx="8689892" cy="1508105"/>
          </a:xfrm>
          <a:prstGeom prst="rect">
            <a:avLst/>
          </a:prstGeom>
        </p:spPr>
        <p:txBody>
          <a:bodyPr wrap="square">
            <a:spAutoFit/>
          </a:bodyPr>
          <a:lstStyle/>
          <a:p>
            <a:pPr algn="ctr">
              <a:spcBef>
                <a:spcPts val="600"/>
              </a:spcBef>
              <a:spcAft>
                <a:spcPts val="600"/>
              </a:spcAft>
            </a:pPr>
            <a: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t>What’s this all about?</a:t>
            </a:r>
            <a:b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br>
            <a:r>
              <a:rPr lang="en-US" sz="3200" dirty="0">
                <a:solidFill>
                  <a:srgbClr val="006956"/>
                </a:solidFill>
                <a:latin typeface="Source Sans Pro Semibold" panose="020B0603030403020204" pitchFamily="34" charset="0"/>
                <a:ea typeface="Source Sans Pro" panose="020B0503030403020204" pitchFamily="34" charset="0"/>
                <a:cs typeface="Times New Roman" charset="0"/>
              </a:rPr>
              <a:t>(and why should I be excited about this?)</a:t>
            </a:r>
            <a:endParaRPr lang="en-US" sz="6000" dirty="0">
              <a:solidFill>
                <a:srgbClr val="006956"/>
              </a:solidFill>
              <a:latin typeface="Source Sans Pro Semibold" panose="020B0603030403020204" pitchFamily="34" charset="0"/>
              <a:ea typeface="Source Sans Pro" panose="020B0503030403020204" pitchFamily="34" charset="0"/>
              <a:cs typeface="Times New Roman" charset="0"/>
            </a:endParaRP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Tree>
    <p:extLst>
      <p:ext uri="{BB962C8B-B14F-4D97-AF65-F5344CB8AC3E}">
        <p14:creationId xmlns:p14="http://schemas.microsoft.com/office/powerpoint/2010/main" val="2135435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2431435"/>
          </a:xfrm>
          <a:prstGeom prst="rect">
            <a:avLst/>
          </a:prstGeom>
          <a:noFill/>
        </p:spPr>
        <p:txBody>
          <a:bodyPr wrap="square" rtlCol="0">
            <a:spAutoFit/>
          </a:bodyPr>
          <a:lstStyle/>
          <a:p>
            <a:pPr algn="ctr"/>
            <a:r>
              <a:rPr lang="en-US" sz="4000" dirty="0">
                <a:latin typeface="Source Sans Pro" panose="020B0503030403020204" pitchFamily="34" charset="0"/>
                <a:ea typeface="Zilla Slab Regular" pitchFamily="50" charset="0"/>
                <a:cs typeface="Bebas Neue" charset="0"/>
              </a:rPr>
              <a:t>Story Structure</a:t>
            </a:r>
          </a:p>
          <a:p>
            <a:pPr algn="ctr"/>
            <a:endParaRPr lang="en-US" sz="4000" dirty="0">
              <a:latin typeface="Source Sans Pro" panose="020B0503030403020204" pitchFamily="34" charset="0"/>
              <a:ea typeface="Zilla Slab Regular" pitchFamily="50" charset="0"/>
              <a:cs typeface="Bebas Neue" charset="0"/>
            </a:endParaRPr>
          </a:p>
          <a:p>
            <a:pPr marL="742950" indent="-742950">
              <a:buFont typeface="+mj-lt"/>
              <a:buAutoNum type="arabicPeriod"/>
            </a:pPr>
            <a:r>
              <a:rPr lang="en-US" sz="2400" dirty="0">
                <a:latin typeface="Source Sans Pro" panose="020B0503030403020204" pitchFamily="34" charset="0"/>
                <a:ea typeface="Zilla Slab Regular" pitchFamily="50" charset="0"/>
                <a:cs typeface="Bebas Neue" charset="0"/>
              </a:rPr>
              <a:t>What was life like before?</a:t>
            </a:r>
          </a:p>
          <a:p>
            <a:pPr marL="742950" indent="-742950">
              <a:buFont typeface="+mj-lt"/>
              <a:buAutoNum type="arabicPeriod"/>
            </a:pPr>
            <a:r>
              <a:rPr lang="en-US" sz="2400" dirty="0">
                <a:latin typeface="Source Sans Pro" panose="020B0503030403020204" pitchFamily="34" charset="0"/>
                <a:ea typeface="Zilla Slab Regular" pitchFamily="50" charset="0"/>
                <a:cs typeface="Bebas Neue" charset="0"/>
              </a:rPr>
              <a:t>What happened?</a:t>
            </a:r>
          </a:p>
          <a:p>
            <a:pPr marL="742950" indent="-742950">
              <a:buFont typeface="+mj-lt"/>
              <a:buAutoNum type="arabicPeriod"/>
            </a:pPr>
            <a:r>
              <a:rPr lang="en-US" sz="2400" dirty="0">
                <a:latin typeface="Source Sans Pro" panose="020B0503030403020204" pitchFamily="34" charset="0"/>
                <a:ea typeface="Zilla Slab Regular" pitchFamily="50" charset="0"/>
                <a:cs typeface="Bebas Neue" charset="0"/>
              </a:rPr>
              <a:t>What is life like now?</a:t>
            </a:r>
          </a:p>
        </p:txBody>
      </p:sp>
    </p:spTree>
    <p:extLst>
      <p:ext uri="{BB962C8B-B14F-4D97-AF65-F5344CB8AC3E}">
        <p14:creationId xmlns:p14="http://schemas.microsoft.com/office/powerpoint/2010/main" val="3074259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5632311"/>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Tools of the Trade </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Genuine connection and investment in someone’s story </a:t>
            </a:r>
            <a:br>
              <a:rPr lang="en-US" sz="2400" dirty="0">
                <a:latin typeface="Source Sans Pro" panose="020B0503030403020204" pitchFamily="34" charset="0"/>
                <a:ea typeface="Zilla Slab Regular" pitchFamily="50" charset="0"/>
                <a:cs typeface="Bebas Neue" charset="0"/>
              </a:rPr>
            </a:br>
            <a:r>
              <a:rPr lang="en-US" dirty="0" err="1">
                <a:latin typeface="Source Sans Pro" panose="020B0503030403020204" pitchFamily="34" charset="0"/>
                <a:ea typeface="Zilla Slab Regular" pitchFamily="50" charset="0"/>
                <a:cs typeface="Bebas Neue" charset="0"/>
              </a:rPr>
              <a:t>Recognise</a:t>
            </a:r>
            <a:r>
              <a:rPr lang="en-US" dirty="0">
                <a:latin typeface="Source Sans Pro" panose="020B0503030403020204" pitchFamily="34" charset="0"/>
                <a:ea typeface="Zilla Slab Regular" pitchFamily="50" charset="0"/>
                <a:cs typeface="Bebas Neue" charset="0"/>
              </a:rPr>
              <a:t> that for many people, their stories are a sacred space</a:t>
            </a:r>
          </a:p>
          <a:p>
            <a:pPr marL="342900" indent="-342900">
              <a:buFont typeface="Arial" panose="020B0604020202020204" pitchFamily="34" charset="0"/>
              <a:buChar char="•"/>
            </a:pPr>
            <a:endParaRPr lang="en-US" sz="2400" dirty="0">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Writing and Interviewing skills </a:t>
            </a:r>
            <a:br>
              <a:rPr lang="en-US" sz="2400" dirty="0">
                <a:latin typeface="Source Sans Pro" panose="020B0503030403020204" pitchFamily="34" charset="0"/>
                <a:ea typeface="Zilla Slab Regular" pitchFamily="50" charset="0"/>
                <a:cs typeface="Bebas Neue" charset="0"/>
              </a:rPr>
            </a:br>
            <a:r>
              <a:rPr lang="en-US" dirty="0">
                <a:latin typeface="Source Sans Pro" panose="020B0503030403020204" pitchFamily="34" charset="0"/>
                <a:ea typeface="Zilla Slab Regular" pitchFamily="50" charset="0"/>
                <a:cs typeface="Bebas Neue" charset="0"/>
              </a:rPr>
              <a:t>Use people who are in that space with those skill sets</a:t>
            </a:r>
            <a:endParaRPr lang="en-US" sz="2400" dirty="0">
              <a:latin typeface="Source Sans Pro" panose="020B0503030403020204" pitchFamily="34" charset="0"/>
              <a:ea typeface="Zilla Slab Regular" pitchFamily="50" charset="0"/>
              <a:cs typeface="Bebas Neue" charset="0"/>
            </a:endParaRPr>
          </a:p>
          <a:p>
            <a:endParaRPr lang="en-US" sz="2400" dirty="0">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Photos, one picture speaks a thousand words </a:t>
            </a:r>
          </a:p>
          <a:p>
            <a:endParaRPr lang="en-US" sz="2400" dirty="0">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Videos, showcases the situation and makes a persons story come to life. </a:t>
            </a:r>
            <a:br>
              <a:rPr lang="en-US" sz="2400" dirty="0">
                <a:latin typeface="Source Sans Pro" panose="020B0503030403020204" pitchFamily="34" charset="0"/>
                <a:ea typeface="Zilla Slab Regular" pitchFamily="50" charset="0"/>
                <a:cs typeface="Bebas Neue" charset="0"/>
              </a:rPr>
            </a:br>
            <a:r>
              <a:rPr lang="en-US" dirty="0">
                <a:latin typeface="Source Sans Pro" panose="020B0503030403020204" pitchFamily="34" charset="0"/>
                <a:ea typeface="Zilla Slab Regular" pitchFamily="50" charset="0"/>
                <a:cs typeface="Bebas Neue" charset="0"/>
              </a:rPr>
              <a:t>Consider what is more powerful for which platform</a:t>
            </a:r>
            <a:endParaRPr lang="en-US" sz="1400" dirty="0">
              <a:latin typeface="Source Sans Pro" panose="020B0503030403020204" pitchFamily="34" charset="0"/>
              <a:ea typeface="Zilla Slab Regular" pitchFamily="50" charset="0"/>
              <a:cs typeface="Bebas Neue" charset="0"/>
            </a:endParaRPr>
          </a:p>
          <a:p>
            <a:endParaRPr lang="en-US" dirty="0">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endParaRPr lang="en-US" dirty="0">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endParaRPr lang="en-US" sz="2400"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67226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4985980"/>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Photos</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Use the tools you have in front of you</a:t>
            </a:r>
          </a:p>
          <a:p>
            <a:r>
              <a:rPr lang="en-US" sz="2400" dirty="0">
                <a:latin typeface="Source Sans Pro" panose="020B0503030403020204" pitchFamily="34" charset="0"/>
                <a:ea typeface="Zilla Slab Regular" pitchFamily="50" charset="0"/>
                <a:cs typeface="Bebas Neue" charset="0"/>
              </a:rPr>
              <a:t>Make it about the person</a:t>
            </a:r>
          </a:p>
          <a:p>
            <a:r>
              <a:rPr lang="en-US" sz="2400" dirty="0">
                <a:latin typeface="Source Sans Pro" panose="020B0503030403020204" pitchFamily="34" charset="0"/>
                <a:ea typeface="Zilla Slab Regular" pitchFamily="50" charset="0"/>
                <a:cs typeface="Bebas Neue" charset="0"/>
              </a:rPr>
              <a:t>Experiment &amp; Practice </a:t>
            </a:r>
          </a:p>
          <a:p>
            <a:endParaRPr lang="en-US" sz="2400" dirty="0">
              <a:latin typeface="Source Sans Pro" panose="020B0503030403020204" pitchFamily="34" charset="0"/>
              <a:ea typeface="Zilla Slab Regular" pitchFamily="50" charset="0"/>
              <a:cs typeface="Bebas Neue" charset="0"/>
            </a:endParaRPr>
          </a:p>
          <a:p>
            <a:endParaRPr lang="en-US" sz="2400" dirty="0">
              <a:latin typeface="Source Sans Pro" panose="020B0503030403020204" pitchFamily="34" charset="0"/>
              <a:ea typeface="Zilla Slab Regular" pitchFamily="50" charset="0"/>
              <a:cs typeface="Bebas Neue" charset="0"/>
            </a:endParaRPr>
          </a:p>
          <a:p>
            <a:br>
              <a:rPr lang="en-US" sz="2400" dirty="0">
                <a:latin typeface="Source Sans Pro" panose="020B0503030403020204" pitchFamily="34" charset="0"/>
                <a:ea typeface="Zilla Slab Regular" pitchFamily="50" charset="0"/>
                <a:cs typeface="Bebas Neue" charset="0"/>
              </a:rPr>
            </a:br>
            <a:br>
              <a:rPr lang="en-US" sz="2400" dirty="0">
                <a:latin typeface="Source Sans Pro" panose="020B0503030403020204" pitchFamily="34" charset="0"/>
                <a:ea typeface="Zilla Slab Regular" pitchFamily="50" charset="0"/>
                <a:cs typeface="Bebas Neue" charset="0"/>
              </a:rPr>
            </a:br>
            <a:r>
              <a:rPr lang="en-US" sz="2400" dirty="0">
                <a:latin typeface="Source Sans Pro" panose="020B0503030403020204" pitchFamily="34" charset="0"/>
                <a:ea typeface="Zilla Slab Regular" pitchFamily="50" charset="0"/>
                <a:cs typeface="Bebas Neue" charset="0"/>
              </a:rPr>
              <a:t>Helpful resources:</a:t>
            </a:r>
          </a:p>
          <a:p>
            <a:r>
              <a:rPr lang="en-US" dirty="0">
                <a:latin typeface="Source Sans Pro" panose="020B0503030403020204" pitchFamily="34" charset="0"/>
                <a:ea typeface="Zilla Slab Regular" pitchFamily="50" charset="0"/>
                <a:cs typeface="Bebas Neue" charset="0"/>
              </a:rPr>
              <a:t>Basic: time.com/5660278/smartphone-camera-picture-tips</a:t>
            </a:r>
          </a:p>
          <a:p>
            <a:r>
              <a:rPr lang="en-US" dirty="0">
                <a:latin typeface="Source Sans Pro" panose="020B0503030403020204" pitchFamily="34" charset="0"/>
                <a:ea typeface="Zilla Slab Regular" pitchFamily="50" charset="0"/>
                <a:cs typeface="Bebas Neue" charset="0"/>
              </a:rPr>
              <a:t>More technical: blog.hubspot.com/marketing/good-pictures-phone-tips</a:t>
            </a:r>
          </a:p>
          <a:p>
            <a:endParaRPr lang="en-US" dirty="0">
              <a:latin typeface="Source Sans Pro" panose="020B0503030403020204" pitchFamily="34" charset="0"/>
              <a:ea typeface="Zilla Slab Regular" pitchFamily="50" charset="0"/>
              <a:cs typeface="Bebas Neue" charset="0"/>
            </a:endParaRPr>
          </a:p>
          <a:p>
            <a:pPr marL="342900" indent="-342900">
              <a:buFont typeface="Arial" panose="020B0604020202020204" pitchFamily="34" charset="0"/>
              <a:buChar char="•"/>
            </a:pPr>
            <a:endParaRPr lang="en-US" sz="2400"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461761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1200329"/>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Video’s</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Have your questions and shots planned</a:t>
            </a:r>
          </a:p>
        </p:txBody>
      </p:sp>
    </p:spTree>
    <p:extLst>
      <p:ext uri="{BB962C8B-B14F-4D97-AF65-F5344CB8AC3E}">
        <p14:creationId xmlns:p14="http://schemas.microsoft.com/office/powerpoint/2010/main" val="1003071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How to tell a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5"/>
          <a:stretch>
            <a:fillRect/>
          </a:stretch>
        </p:blipFill>
        <p:spPr>
          <a:xfrm>
            <a:off x="6937898" y="5795799"/>
            <a:ext cx="1904261" cy="775986"/>
          </a:xfrm>
          <a:prstGeom prst="rect">
            <a:avLst/>
          </a:prstGeom>
        </p:spPr>
      </p:pic>
      <p:pic>
        <p:nvPicPr>
          <p:cNvPr id="2" name="ShedX - Video Tips&amp;Tricks">
            <a:hlinkClick r:id="" action="ppaction://media"/>
            <a:extLst>
              <a:ext uri="{FF2B5EF4-FFF2-40B4-BE49-F238E27FC236}">
                <a16:creationId xmlns:a16="http://schemas.microsoft.com/office/drawing/2014/main" id="{AED68170-7F2C-495C-B10E-7B55030A579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851" y="1479604"/>
            <a:ext cx="7315200" cy="4114800"/>
          </a:xfrm>
          <a:prstGeom prst="rect">
            <a:avLst/>
          </a:prstGeom>
        </p:spPr>
      </p:pic>
    </p:spTree>
    <p:extLst>
      <p:ext uri="{BB962C8B-B14F-4D97-AF65-F5344CB8AC3E}">
        <p14:creationId xmlns:p14="http://schemas.microsoft.com/office/powerpoint/2010/main" val="3902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1405716">
            <a:off x="227054" y="2030013"/>
            <a:ext cx="8689892" cy="1508105"/>
          </a:xfrm>
          <a:prstGeom prst="rect">
            <a:avLst/>
          </a:prstGeom>
        </p:spPr>
        <p:txBody>
          <a:bodyPr wrap="square">
            <a:spAutoFit/>
          </a:bodyPr>
          <a:lstStyle/>
          <a:p>
            <a:pPr algn="ctr">
              <a:spcBef>
                <a:spcPts val="600"/>
              </a:spcBef>
              <a:spcAft>
                <a:spcPts val="600"/>
              </a:spcAft>
            </a:pPr>
            <a: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t>Sharing your Story</a:t>
            </a:r>
            <a:b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br>
            <a:r>
              <a:rPr lang="en-US" sz="3200" dirty="0">
                <a:solidFill>
                  <a:srgbClr val="006956"/>
                </a:solidFill>
                <a:latin typeface="Source Sans Pro Semibold" panose="020B0603030403020204" pitchFamily="34" charset="0"/>
                <a:ea typeface="Source Sans Pro" panose="020B0503030403020204" pitchFamily="34" charset="0"/>
                <a:cs typeface="Times New Roman" charset="0"/>
              </a:rPr>
              <a:t>To inspire others</a:t>
            </a:r>
            <a:endParaRPr lang="en-US" sz="6000" dirty="0">
              <a:solidFill>
                <a:srgbClr val="006956"/>
              </a:solidFill>
              <a:latin typeface="Source Sans Pro Semibold" panose="020B0603030403020204" pitchFamily="34" charset="0"/>
              <a:ea typeface="Source Sans Pro" panose="020B0503030403020204" pitchFamily="34" charset="0"/>
              <a:cs typeface="Times New Roman" charset="0"/>
            </a:endParaRP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Tree>
    <p:extLst>
      <p:ext uri="{BB962C8B-B14F-4D97-AF65-F5344CB8AC3E}">
        <p14:creationId xmlns:p14="http://schemas.microsoft.com/office/powerpoint/2010/main" val="427718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Sharing your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2677656"/>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Leverage your Resources </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Consider multiple platforms and way’s to use your story</a:t>
            </a:r>
            <a:br>
              <a:rPr lang="en-US" sz="2400" dirty="0">
                <a:latin typeface="Source Sans Pro" panose="020B0503030403020204" pitchFamily="34" charset="0"/>
                <a:ea typeface="Zilla Slab Regular" pitchFamily="50" charset="0"/>
                <a:cs typeface="Bebas Neue" charset="0"/>
              </a:rPr>
            </a:br>
            <a:endParaRPr lang="en-US" sz="2400" dirty="0">
              <a:latin typeface="Source Sans Pro" panose="020B0503030403020204" pitchFamily="34" charset="0"/>
              <a:ea typeface="Zilla Slab Regular" pitchFamily="50" charset="0"/>
              <a:cs typeface="Bebas Neue" charset="0"/>
            </a:endParaRPr>
          </a:p>
          <a:p>
            <a:pPr marL="800100" lvl="1"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Reporting</a:t>
            </a:r>
          </a:p>
          <a:p>
            <a:pPr marL="800100" lvl="1"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Church</a:t>
            </a:r>
          </a:p>
          <a:p>
            <a:pPr marL="800100" lvl="1"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Social Media</a:t>
            </a:r>
          </a:p>
        </p:txBody>
      </p:sp>
    </p:spTree>
    <p:extLst>
      <p:ext uri="{BB962C8B-B14F-4D97-AF65-F5344CB8AC3E}">
        <p14:creationId xmlns:p14="http://schemas.microsoft.com/office/powerpoint/2010/main" val="3166617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Sharing your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1938992"/>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Everybody has a story – yes, including you!</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Your story can glorify God </a:t>
            </a:r>
          </a:p>
          <a:p>
            <a:r>
              <a:rPr lang="en-US" sz="2400" dirty="0">
                <a:latin typeface="Source Sans Pro" panose="020B0503030403020204" pitchFamily="34" charset="0"/>
                <a:ea typeface="Zilla Slab Regular" pitchFamily="50" charset="0"/>
                <a:cs typeface="Bebas Neue" charset="0"/>
              </a:rPr>
              <a:t>Your story can inspire others </a:t>
            </a:r>
          </a:p>
          <a:p>
            <a:r>
              <a:rPr lang="en-US" sz="2400" dirty="0">
                <a:latin typeface="Source Sans Pro" panose="020B0503030403020204" pitchFamily="34" charset="0"/>
                <a:ea typeface="Zilla Slab Regular" pitchFamily="50" charset="0"/>
                <a:cs typeface="Bebas Neue" charset="0"/>
              </a:rPr>
              <a:t>Your story can help you grow</a:t>
            </a:r>
          </a:p>
        </p:txBody>
      </p:sp>
    </p:spTree>
    <p:extLst>
      <p:ext uri="{BB962C8B-B14F-4D97-AF65-F5344CB8AC3E}">
        <p14:creationId xmlns:p14="http://schemas.microsoft.com/office/powerpoint/2010/main" val="1967323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Next Steps</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3785652"/>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What will you do now?</a:t>
            </a:r>
          </a:p>
          <a:p>
            <a:endPar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Identify one story from your life and one story from a community or church project that you resonate with</a:t>
            </a:r>
          </a:p>
          <a:p>
            <a:endParaRPr lang="en-US" sz="2400" dirty="0">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Write the story on a napkin </a:t>
            </a:r>
          </a:p>
          <a:p>
            <a:endParaRPr lang="en-US" sz="2400" dirty="0">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List down how this story can be used in helpful ways</a:t>
            </a:r>
          </a:p>
          <a:p>
            <a:endParaRPr lang="en-US" sz="2400" dirty="0">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Make a plan to write and present this story</a:t>
            </a:r>
          </a:p>
        </p:txBody>
      </p:sp>
    </p:spTree>
    <p:extLst>
      <p:ext uri="{BB962C8B-B14F-4D97-AF65-F5344CB8AC3E}">
        <p14:creationId xmlns:p14="http://schemas.microsoft.com/office/powerpoint/2010/main" val="3323069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Next Steps</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4411328" cy="4031873"/>
          </a:xfrm>
          <a:prstGeom prst="rect">
            <a:avLst/>
          </a:prstGeom>
          <a:noFill/>
        </p:spPr>
        <p:txBody>
          <a:bodyPr wrap="square" rtlCol="0">
            <a:spAutoFit/>
          </a:bodyPr>
          <a:lstStyle/>
          <a:p>
            <a:r>
              <a:rPr lang="en-US" sz="3200" dirty="0">
                <a:latin typeface="Source Sans Pro" panose="020B0503030403020204" pitchFamily="34" charset="0"/>
                <a:ea typeface="Zilla Slab Regular" pitchFamily="50" charset="0"/>
                <a:cs typeface="Bebas Neue" charset="0"/>
              </a:rPr>
              <a:t>“Go home to your people and tell them how much the Lord has done for you, and how He has had mercy on you.”</a:t>
            </a:r>
          </a:p>
          <a:p>
            <a:endParaRPr lang="en-US" sz="3200" dirty="0">
              <a:latin typeface="Source Sans Pro" panose="020B0503030403020204" pitchFamily="34" charset="0"/>
              <a:ea typeface="Zilla Slab Regular" pitchFamily="50" charset="0"/>
              <a:cs typeface="Bebas Neue" charset="0"/>
            </a:endParaRPr>
          </a:p>
          <a:p>
            <a:r>
              <a:rPr lang="en-US" sz="3200" b="1" dirty="0">
                <a:latin typeface="Source Sans Pro" panose="020B0503030403020204" pitchFamily="34" charset="0"/>
                <a:ea typeface="Zilla Slab Regular" pitchFamily="50" charset="0"/>
                <a:cs typeface="Bebas Neue" charset="0"/>
              </a:rPr>
              <a:t>Mark 5:19</a:t>
            </a:r>
          </a:p>
        </p:txBody>
      </p:sp>
      <p:pic>
        <p:nvPicPr>
          <p:cNvPr id="6" name="Picture 5" descr="A picture containing person, child, outdoor, group&#10;&#10;Description automatically generated">
            <a:extLst>
              <a:ext uri="{FF2B5EF4-FFF2-40B4-BE49-F238E27FC236}">
                <a16:creationId xmlns:a16="http://schemas.microsoft.com/office/drawing/2014/main" id="{A0665688-D98B-4767-B04A-AB64B26DF65B}"/>
              </a:ext>
            </a:extLst>
          </p:cNvPr>
          <p:cNvPicPr>
            <a:picLocks noChangeAspect="1"/>
          </p:cNvPicPr>
          <p:nvPr/>
        </p:nvPicPr>
        <p:blipFill>
          <a:blip r:embed="rId4"/>
          <a:stretch>
            <a:fillRect/>
          </a:stretch>
        </p:blipFill>
        <p:spPr>
          <a:xfrm>
            <a:off x="4810365" y="1663798"/>
            <a:ext cx="2699145" cy="4048718"/>
          </a:xfrm>
          <a:prstGeom prst="rect">
            <a:avLst/>
          </a:prstGeom>
        </p:spPr>
      </p:pic>
    </p:spTree>
    <p:extLst>
      <p:ext uri="{BB962C8B-B14F-4D97-AF65-F5344CB8AC3E}">
        <p14:creationId xmlns:p14="http://schemas.microsoft.com/office/powerpoint/2010/main" val="181328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7054" y="286215"/>
            <a:ext cx="8689892" cy="1015663"/>
          </a:xfrm>
          <a:prstGeom prst="rect">
            <a:avLst/>
          </a:prstGeom>
        </p:spPr>
        <p:txBody>
          <a:bodyPr wrap="square">
            <a:spAutoFit/>
          </a:bodyPr>
          <a:lstStyle/>
          <a:p>
            <a:pPr algn="ctr">
              <a:spcBef>
                <a:spcPts val="600"/>
              </a:spcBef>
              <a:spcAft>
                <a:spcPts val="600"/>
              </a:spcAft>
            </a:pPr>
            <a: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t>Stories are ALL around us</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6C8DDD41-8BA3-4910-9069-DF96C64BE29F}"/>
              </a:ext>
            </a:extLst>
          </p:cNvPr>
          <p:cNvSpPr txBox="1"/>
          <p:nvPr/>
        </p:nvSpPr>
        <p:spPr>
          <a:xfrm>
            <a:off x="659583" y="1648232"/>
            <a:ext cx="8182576" cy="2062103"/>
          </a:xfrm>
          <a:prstGeom prst="rect">
            <a:avLst/>
          </a:prstGeom>
          <a:noFill/>
        </p:spPr>
        <p:txBody>
          <a:bodyPr wrap="square" rtlCol="0">
            <a:spAutoFit/>
          </a:bodyPr>
          <a:lstStyle/>
          <a:p>
            <a:pPr marL="342900" indent="-342900">
              <a:buFont typeface="Arial" panose="020B0604020202020204" pitchFamily="34" charset="0"/>
              <a:buChar char="•"/>
            </a:pPr>
            <a:r>
              <a:rPr lang="en-US" sz="2400" dirty="0">
                <a:ea typeface="Zilla Slab Regular" pitchFamily="50" charset="0"/>
                <a:cs typeface="Bebas Neue" charset="0"/>
              </a:rPr>
              <a:t>They inform us about the world around us</a:t>
            </a:r>
          </a:p>
          <a:p>
            <a:pPr marL="342900" indent="-342900">
              <a:buFont typeface="Arial" panose="020B0604020202020204" pitchFamily="34" charset="0"/>
              <a:buChar char="•"/>
            </a:pPr>
            <a:r>
              <a:rPr lang="en-US" sz="2400" dirty="0">
                <a:ea typeface="Zilla Slab Regular" pitchFamily="50" charset="0"/>
                <a:cs typeface="Bebas Neue" charset="0"/>
              </a:rPr>
              <a:t>They help us make sense of the world</a:t>
            </a:r>
          </a:p>
          <a:p>
            <a:pPr marL="342900" indent="-342900">
              <a:buFont typeface="Arial" panose="020B0604020202020204" pitchFamily="34" charset="0"/>
              <a:buChar char="•"/>
            </a:pPr>
            <a:r>
              <a:rPr lang="en-US" sz="2400" dirty="0">
                <a:ea typeface="Zilla Slab Regular" pitchFamily="50" charset="0"/>
                <a:cs typeface="Bebas Neue" charset="0"/>
              </a:rPr>
              <a:t>They help us share abstract ideas</a:t>
            </a:r>
          </a:p>
          <a:p>
            <a:pPr marL="342900" indent="-342900">
              <a:buFont typeface="Arial" panose="020B0604020202020204" pitchFamily="34" charset="0"/>
              <a:buChar char="•"/>
            </a:pPr>
            <a:r>
              <a:rPr lang="en-US" sz="2400" dirty="0">
                <a:ea typeface="Zilla Slab Regular" pitchFamily="50" charset="0"/>
                <a:cs typeface="Bebas Neue" charset="0"/>
              </a:rPr>
              <a:t>They inspire us</a:t>
            </a:r>
          </a:p>
          <a:p>
            <a:pPr marL="342900" indent="-342900">
              <a:buFont typeface="Arial" panose="020B0604020202020204" pitchFamily="34" charset="0"/>
              <a:buChar char="•"/>
            </a:pPr>
            <a:r>
              <a:rPr lang="en-US" sz="2400" dirty="0">
                <a:latin typeface="Source Sans Pro" panose="020B0503030403020204" pitchFamily="34" charset="0"/>
                <a:ea typeface="Zilla Slab Regular" pitchFamily="50" charset="0"/>
                <a:cs typeface="Bebas Neue" charset="0"/>
              </a:rPr>
              <a:t>They change us</a:t>
            </a:r>
          </a:p>
          <a:p>
            <a:pPr algn="ctr"/>
            <a:endParaRPr lang="en-US" sz="800" dirty="0">
              <a:latin typeface="Source Sans Pro" panose="020B0503030403020204" pitchFamily="34" charset="0"/>
              <a:ea typeface="Zilla Slab Regular" pitchFamily="50" charset="0"/>
              <a:cs typeface="Bebas Neue" charset="0"/>
            </a:endParaRPr>
          </a:p>
        </p:txBody>
      </p:sp>
      <p:sp>
        <p:nvSpPr>
          <p:cNvPr id="6" name="Rectangle 5">
            <a:extLst>
              <a:ext uri="{FF2B5EF4-FFF2-40B4-BE49-F238E27FC236}">
                <a16:creationId xmlns:a16="http://schemas.microsoft.com/office/drawing/2014/main" id="{427D6A5C-20EA-4D1F-B45D-2050C449C315}"/>
              </a:ext>
            </a:extLst>
          </p:cNvPr>
          <p:cNvSpPr/>
          <p:nvPr/>
        </p:nvSpPr>
        <p:spPr>
          <a:xfrm>
            <a:off x="227054" y="3970485"/>
            <a:ext cx="8689892" cy="923330"/>
          </a:xfrm>
          <a:prstGeom prst="rect">
            <a:avLst/>
          </a:prstGeom>
        </p:spPr>
        <p:txBody>
          <a:bodyPr wrap="square">
            <a:spAutoFit/>
          </a:bodyPr>
          <a:lstStyle/>
          <a:p>
            <a:pPr algn="ctr">
              <a:spcBef>
                <a:spcPts val="600"/>
              </a:spcBef>
              <a:spcAft>
                <a:spcPts val="600"/>
              </a:spcAft>
            </a:pPr>
            <a:r>
              <a:rPr lang="en-US" sz="5400" dirty="0">
                <a:solidFill>
                  <a:schemeClr val="tx1">
                    <a:lumMod val="50000"/>
                    <a:lumOff val="50000"/>
                  </a:schemeClr>
                </a:solidFill>
                <a:latin typeface="Source Sans Pro Semibold" panose="020B0603030403020204" pitchFamily="34" charset="0"/>
                <a:ea typeface="Source Sans Pro" panose="020B0503030403020204" pitchFamily="34" charset="0"/>
                <a:cs typeface="Times New Roman" charset="0"/>
              </a:rPr>
              <a:t>Good stories lead to action</a:t>
            </a:r>
          </a:p>
        </p:txBody>
      </p:sp>
    </p:spTree>
    <p:extLst>
      <p:ext uri="{BB962C8B-B14F-4D97-AF65-F5344CB8AC3E}">
        <p14:creationId xmlns:p14="http://schemas.microsoft.com/office/powerpoint/2010/main" val="1953473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pic>
        <p:nvPicPr>
          <p:cNvPr id="4" name="Picture 3" descr="A picture containing person, outdoor&#10;&#10;Description automatically generated">
            <a:extLst>
              <a:ext uri="{FF2B5EF4-FFF2-40B4-BE49-F238E27FC236}">
                <a16:creationId xmlns:a16="http://schemas.microsoft.com/office/drawing/2014/main" id="{42094F19-DD48-4312-AC82-35D77DBC4863}"/>
              </a:ext>
            </a:extLst>
          </p:cNvPr>
          <p:cNvPicPr>
            <a:picLocks noChangeAspect="1"/>
          </p:cNvPicPr>
          <p:nvPr/>
        </p:nvPicPr>
        <p:blipFill>
          <a:blip r:embed="rId4"/>
          <a:stretch>
            <a:fillRect/>
          </a:stretch>
        </p:blipFill>
        <p:spPr>
          <a:xfrm>
            <a:off x="918592" y="442373"/>
            <a:ext cx="4031242" cy="2686839"/>
          </a:xfrm>
          <a:prstGeom prst="rect">
            <a:avLst/>
          </a:prstGeom>
        </p:spPr>
      </p:pic>
      <p:pic>
        <p:nvPicPr>
          <p:cNvPr id="6" name="Picture 5" descr="A picture containing person, child, outdoor, group&#10;&#10;Description automatically generated">
            <a:extLst>
              <a:ext uri="{FF2B5EF4-FFF2-40B4-BE49-F238E27FC236}">
                <a16:creationId xmlns:a16="http://schemas.microsoft.com/office/drawing/2014/main" id="{4CA94932-E269-4927-A80B-931DD32718DE}"/>
              </a:ext>
            </a:extLst>
          </p:cNvPr>
          <p:cNvPicPr>
            <a:picLocks noChangeAspect="1"/>
          </p:cNvPicPr>
          <p:nvPr/>
        </p:nvPicPr>
        <p:blipFill>
          <a:blip r:embed="rId5"/>
          <a:stretch>
            <a:fillRect/>
          </a:stretch>
        </p:blipFill>
        <p:spPr>
          <a:xfrm>
            <a:off x="5212709" y="442373"/>
            <a:ext cx="3012699" cy="4519048"/>
          </a:xfrm>
          <a:prstGeom prst="rect">
            <a:avLst/>
          </a:prstGeom>
        </p:spPr>
      </p:pic>
      <p:pic>
        <p:nvPicPr>
          <p:cNvPr id="8" name="Picture 7" descr="A young child writing on a piece of paper&#10;&#10;Description automatically generated with medium confidence">
            <a:extLst>
              <a:ext uri="{FF2B5EF4-FFF2-40B4-BE49-F238E27FC236}">
                <a16:creationId xmlns:a16="http://schemas.microsoft.com/office/drawing/2014/main" id="{92F6FCE0-5A21-4496-93DC-E7915467BEE5}"/>
              </a:ext>
            </a:extLst>
          </p:cNvPr>
          <p:cNvPicPr>
            <a:picLocks noChangeAspect="1"/>
          </p:cNvPicPr>
          <p:nvPr/>
        </p:nvPicPr>
        <p:blipFill>
          <a:blip r:embed="rId6"/>
          <a:stretch>
            <a:fillRect/>
          </a:stretch>
        </p:blipFill>
        <p:spPr>
          <a:xfrm>
            <a:off x="719870" y="3581918"/>
            <a:ext cx="4138510" cy="2759006"/>
          </a:xfrm>
          <a:prstGeom prst="rect">
            <a:avLst/>
          </a:prstGeom>
        </p:spPr>
      </p:pic>
    </p:spTree>
    <p:extLst>
      <p:ext uri="{BB962C8B-B14F-4D97-AF65-F5344CB8AC3E}">
        <p14:creationId xmlns:p14="http://schemas.microsoft.com/office/powerpoint/2010/main" val="4232999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pic>
        <p:nvPicPr>
          <p:cNvPr id="1026" name="Picture 2" descr="What Does the Cross Represent in the Christian Faith? | Oak Ridge Baptist">
            <a:extLst>
              <a:ext uri="{FF2B5EF4-FFF2-40B4-BE49-F238E27FC236}">
                <a16:creationId xmlns:a16="http://schemas.microsoft.com/office/drawing/2014/main" id="{F05744B9-568A-4E0F-8E70-D1B7B7E59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795" y="1293047"/>
            <a:ext cx="5389246" cy="35928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1BB238-D85A-4029-A8E6-612FB71A28A8}"/>
              </a:ext>
            </a:extLst>
          </p:cNvPr>
          <p:cNvSpPr/>
          <p:nvPr/>
        </p:nvSpPr>
        <p:spPr>
          <a:xfrm>
            <a:off x="152267" y="5048451"/>
            <a:ext cx="8689892" cy="584775"/>
          </a:xfrm>
          <a:prstGeom prst="rect">
            <a:avLst/>
          </a:prstGeom>
        </p:spPr>
        <p:txBody>
          <a:bodyPr wrap="square">
            <a:spAutoFit/>
          </a:bodyPr>
          <a:lstStyle/>
          <a:p>
            <a:pPr algn="ctr">
              <a:spcBef>
                <a:spcPts val="600"/>
              </a:spcBef>
              <a:spcAft>
                <a:spcPts val="600"/>
              </a:spcAft>
            </a:pPr>
            <a:r>
              <a:rPr lang="en-US" sz="3200" dirty="0">
                <a:solidFill>
                  <a:schemeClr val="tx1">
                    <a:lumMod val="50000"/>
                    <a:lumOff val="50000"/>
                  </a:schemeClr>
                </a:solidFill>
                <a:latin typeface="Source Sans Pro Semibold" panose="020B0603030403020204" pitchFamily="34" charset="0"/>
                <a:ea typeface="Source Sans Pro" panose="020B0503030403020204" pitchFamily="34" charset="0"/>
                <a:cs typeface="Times New Roman" charset="0"/>
              </a:rPr>
              <a:t>The greatest story you could ever tell</a:t>
            </a:r>
          </a:p>
        </p:txBody>
      </p:sp>
      <p:sp>
        <p:nvSpPr>
          <p:cNvPr id="6" name="Rectangle 5">
            <a:extLst>
              <a:ext uri="{FF2B5EF4-FFF2-40B4-BE49-F238E27FC236}">
                <a16:creationId xmlns:a16="http://schemas.microsoft.com/office/drawing/2014/main" id="{F204D209-EC00-42D2-83FA-8CFE1C42F04F}"/>
              </a:ext>
            </a:extLst>
          </p:cNvPr>
          <p:cNvSpPr/>
          <p:nvPr/>
        </p:nvSpPr>
        <p:spPr>
          <a:xfrm>
            <a:off x="227054" y="286215"/>
            <a:ext cx="8689892"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The greatest story ever told</a:t>
            </a:r>
          </a:p>
        </p:txBody>
      </p:sp>
    </p:spTree>
    <p:extLst>
      <p:ext uri="{BB962C8B-B14F-4D97-AF65-F5344CB8AC3E}">
        <p14:creationId xmlns:p14="http://schemas.microsoft.com/office/powerpoint/2010/main" val="3766943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373" y="482041"/>
            <a:ext cx="6406587" cy="707886"/>
          </a:xfrm>
          <a:prstGeom prst="rect">
            <a:avLst/>
          </a:prstGeom>
        </p:spPr>
        <p:txBody>
          <a:bodyPr wrap="square">
            <a:spAutoFit/>
          </a:bodyPr>
          <a:lstStyle/>
          <a:p>
            <a:pPr>
              <a:spcBef>
                <a:spcPts val="600"/>
              </a:spcBef>
              <a:spcAft>
                <a:spcPts val="600"/>
              </a:spcAft>
            </a:pPr>
            <a:r>
              <a:rPr lang="en-US" sz="4000" dirty="0">
                <a:solidFill>
                  <a:srgbClr val="006956"/>
                </a:solidFill>
                <a:latin typeface="Source Sans Pro Semibold" panose="020B0603030403020204" pitchFamily="34" charset="0"/>
                <a:ea typeface="Source Sans Pro" panose="020B0503030403020204" pitchFamily="34" charset="0"/>
                <a:cs typeface="Times New Roman" charset="0"/>
              </a:rPr>
              <a:t>1) Before the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553051" y="1373912"/>
            <a:ext cx="8182576" cy="769441"/>
          </a:xfrm>
          <a:prstGeom prst="rect">
            <a:avLst/>
          </a:prstGeom>
          <a:noFill/>
        </p:spPr>
        <p:txBody>
          <a:bodyPr wrap="square" rtlCol="0">
            <a:spAutoFit/>
          </a:bodyPr>
          <a:lstStyle/>
          <a:p>
            <a:r>
              <a:rPr lang="en-US" dirty="0">
                <a:ea typeface="Zilla Slab Regular" pitchFamily="50" charset="0"/>
                <a:cs typeface="Bebas Neue" charset="0"/>
              </a:rPr>
              <a:t>Understanding what you need before you tell your story and how to monitor, evaluate, and report on your stories. </a:t>
            </a:r>
            <a:endParaRPr lang="en-US" dirty="0">
              <a:latin typeface="Source Sans Pro" panose="020B0503030403020204" pitchFamily="34" charset="0"/>
              <a:ea typeface="Zilla Slab Regular" pitchFamily="50" charset="0"/>
              <a:cs typeface="Bebas Neue" charset="0"/>
            </a:endParaRPr>
          </a:p>
          <a:p>
            <a:pPr algn="ctr"/>
            <a:endParaRPr lang="en-US" sz="800" dirty="0">
              <a:latin typeface="Source Sans Pro" panose="020B0503030403020204" pitchFamily="34" charset="0"/>
              <a:ea typeface="Zilla Slab Regular" pitchFamily="50" charset="0"/>
              <a:cs typeface="Bebas Neue" charset="0"/>
            </a:endParaRPr>
          </a:p>
        </p:txBody>
      </p:sp>
      <p:sp>
        <p:nvSpPr>
          <p:cNvPr id="11" name="Rectangle 10">
            <a:extLst>
              <a:ext uri="{FF2B5EF4-FFF2-40B4-BE49-F238E27FC236}">
                <a16:creationId xmlns:a16="http://schemas.microsoft.com/office/drawing/2014/main" id="{5EADCC10-38D3-4A14-8173-B8922B68062C}"/>
              </a:ext>
            </a:extLst>
          </p:cNvPr>
          <p:cNvSpPr/>
          <p:nvPr/>
        </p:nvSpPr>
        <p:spPr>
          <a:xfrm>
            <a:off x="408373" y="2050339"/>
            <a:ext cx="6406587" cy="707886"/>
          </a:xfrm>
          <a:prstGeom prst="rect">
            <a:avLst/>
          </a:prstGeom>
        </p:spPr>
        <p:txBody>
          <a:bodyPr wrap="square">
            <a:spAutoFit/>
          </a:bodyPr>
          <a:lstStyle/>
          <a:p>
            <a:pPr>
              <a:spcBef>
                <a:spcPts val="600"/>
              </a:spcBef>
              <a:spcAft>
                <a:spcPts val="600"/>
              </a:spcAft>
            </a:pPr>
            <a:r>
              <a:rPr lang="en-US" sz="4000" dirty="0">
                <a:solidFill>
                  <a:srgbClr val="006956"/>
                </a:solidFill>
                <a:latin typeface="Source Sans Pro Semibold" panose="020B0603030403020204" pitchFamily="34" charset="0"/>
                <a:ea typeface="Source Sans Pro" panose="020B0503030403020204" pitchFamily="34" charset="0"/>
                <a:cs typeface="Times New Roman" charset="0"/>
              </a:rPr>
              <a:t>2) How to tell a Story</a:t>
            </a:r>
          </a:p>
        </p:txBody>
      </p:sp>
      <p:sp>
        <p:nvSpPr>
          <p:cNvPr id="12" name="TextBox 11">
            <a:extLst>
              <a:ext uri="{FF2B5EF4-FFF2-40B4-BE49-F238E27FC236}">
                <a16:creationId xmlns:a16="http://schemas.microsoft.com/office/drawing/2014/main" id="{238CF3AF-EF72-44C4-8C6E-A1DAFCFAF0DB}"/>
              </a:ext>
            </a:extLst>
          </p:cNvPr>
          <p:cNvSpPr txBox="1"/>
          <p:nvPr/>
        </p:nvSpPr>
        <p:spPr>
          <a:xfrm>
            <a:off x="553051" y="3075057"/>
            <a:ext cx="8182576" cy="492443"/>
          </a:xfrm>
          <a:prstGeom prst="rect">
            <a:avLst/>
          </a:prstGeom>
          <a:noFill/>
        </p:spPr>
        <p:txBody>
          <a:bodyPr wrap="square" rtlCol="0">
            <a:spAutoFit/>
          </a:bodyPr>
          <a:lstStyle/>
          <a:p>
            <a:r>
              <a:rPr lang="en-US" dirty="0">
                <a:ea typeface="Zilla Slab Regular" pitchFamily="50" charset="0"/>
                <a:cs typeface="Bebas Neue" charset="0"/>
              </a:rPr>
              <a:t>Practical tools and resources on how to tell a story</a:t>
            </a:r>
            <a:r>
              <a:rPr lang="en-US" sz="1600" dirty="0">
                <a:ea typeface="Zilla Slab Regular" pitchFamily="50" charset="0"/>
                <a:cs typeface="Bebas Neue" charset="0"/>
              </a:rPr>
              <a:t>.</a:t>
            </a:r>
            <a:endParaRPr lang="en-US" sz="1600" dirty="0">
              <a:latin typeface="Source Sans Pro" panose="020B0503030403020204" pitchFamily="34" charset="0"/>
              <a:ea typeface="Zilla Slab Regular" pitchFamily="50" charset="0"/>
              <a:cs typeface="Bebas Neue" charset="0"/>
            </a:endParaRPr>
          </a:p>
          <a:p>
            <a:pPr algn="ctr"/>
            <a:endParaRPr lang="en-US" sz="800" dirty="0">
              <a:latin typeface="Source Sans Pro" panose="020B0503030403020204" pitchFamily="34" charset="0"/>
              <a:ea typeface="Zilla Slab Regular" pitchFamily="50" charset="0"/>
              <a:cs typeface="Bebas Neue" charset="0"/>
            </a:endParaRPr>
          </a:p>
        </p:txBody>
      </p:sp>
      <p:sp>
        <p:nvSpPr>
          <p:cNvPr id="13" name="Rectangle 12">
            <a:extLst>
              <a:ext uri="{FF2B5EF4-FFF2-40B4-BE49-F238E27FC236}">
                <a16:creationId xmlns:a16="http://schemas.microsoft.com/office/drawing/2014/main" id="{6B26F177-A240-4B40-833C-3E6FC5A84D1B}"/>
              </a:ext>
            </a:extLst>
          </p:cNvPr>
          <p:cNvSpPr/>
          <p:nvPr/>
        </p:nvSpPr>
        <p:spPr>
          <a:xfrm>
            <a:off x="408373" y="3560987"/>
            <a:ext cx="10015787" cy="707886"/>
          </a:xfrm>
          <a:prstGeom prst="rect">
            <a:avLst/>
          </a:prstGeom>
        </p:spPr>
        <p:txBody>
          <a:bodyPr wrap="square">
            <a:spAutoFit/>
          </a:bodyPr>
          <a:lstStyle/>
          <a:p>
            <a:pPr>
              <a:spcBef>
                <a:spcPts val="600"/>
              </a:spcBef>
              <a:spcAft>
                <a:spcPts val="600"/>
              </a:spcAft>
            </a:pPr>
            <a:r>
              <a:rPr lang="en-US" sz="4000" dirty="0">
                <a:solidFill>
                  <a:srgbClr val="006956"/>
                </a:solidFill>
                <a:latin typeface="Source Sans Pro Semibold" panose="020B0603030403020204" pitchFamily="34" charset="0"/>
                <a:ea typeface="Source Sans Pro" panose="020B0503030403020204" pitchFamily="34" charset="0"/>
                <a:cs typeface="Times New Roman" charset="0"/>
              </a:rPr>
              <a:t>3) Sharing your Story</a:t>
            </a:r>
          </a:p>
        </p:txBody>
      </p:sp>
      <p:sp>
        <p:nvSpPr>
          <p:cNvPr id="14" name="TextBox 13">
            <a:extLst>
              <a:ext uri="{FF2B5EF4-FFF2-40B4-BE49-F238E27FC236}">
                <a16:creationId xmlns:a16="http://schemas.microsoft.com/office/drawing/2014/main" id="{37AEAAB7-9DB9-43AD-8A88-3185A93FBA87}"/>
              </a:ext>
            </a:extLst>
          </p:cNvPr>
          <p:cNvSpPr txBox="1"/>
          <p:nvPr/>
        </p:nvSpPr>
        <p:spPr>
          <a:xfrm>
            <a:off x="480712" y="4531277"/>
            <a:ext cx="8182576" cy="769441"/>
          </a:xfrm>
          <a:prstGeom prst="rect">
            <a:avLst/>
          </a:prstGeom>
          <a:noFill/>
        </p:spPr>
        <p:txBody>
          <a:bodyPr wrap="square" rtlCol="0">
            <a:spAutoFit/>
          </a:bodyPr>
          <a:lstStyle/>
          <a:p>
            <a:r>
              <a:rPr lang="en-US" dirty="0">
                <a:latin typeface="Source Sans Pro" panose="020B0503030403020204" pitchFamily="34" charset="0"/>
                <a:ea typeface="Zilla Slab Regular" pitchFamily="50" charset="0"/>
                <a:cs typeface="Bebas Neue" charset="0"/>
              </a:rPr>
              <a:t>Your potential for growing your community project and using it as a discipleship tool.</a:t>
            </a:r>
          </a:p>
          <a:p>
            <a:pPr algn="ctr"/>
            <a:endParaRPr lang="en-US" sz="800"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4143881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1405716">
            <a:off x="227054" y="2030013"/>
            <a:ext cx="8689892" cy="1508105"/>
          </a:xfrm>
          <a:prstGeom prst="rect">
            <a:avLst/>
          </a:prstGeom>
        </p:spPr>
        <p:txBody>
          <a:bodyPr wrap="square">
            <a:spAutoFit/>
          </a:bodyPr>
          <a:lstStyle/>
          <a:p>
            <a:pPr algn="ctr">
              <a:spcBef>
                <a:spcPts val="600"/>
              </a:spcBef>
              <a:spcAft>
                <a:spcPts val="600"/>
              </a:spcAft>
            </a:pPr>
            <a: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t>Before the Story</a:t>
            </a:r>
            <a:br>
              <a:rPr lang="en-US" sz="6000" dirty="0">
                <a:solidFill>
                  <a:srgbClr val="006956"/>
                </a:solidFill>
                <a:latin typeface="Source Sans Pro Semibold" panose="020B0603030403020204" pitchFamily="34" charset="0"/>
                <a:ea typeface="Source Sans Pro" panose="020B0503030403020204" pitchFamily="34" charset="0"/>
                <a:cs typeface="Times New Roman" charset="0"/>
              </a:rPr>
            </a:br>
            <a:r>
              <a:rPr lang="en-US" sz="3200" dirty="0">
                <a:solidFill>
                  <a:srgbClr val="006956"/>
                </a:solidFill>
                <a:latin typeface="Source Sans Pro Semibold" panose="020B0603030403020204" pitchFamily="34" charset="0"/>
                <a:ea typeface="Source Sans Pro" panose="020B0503030403020204" pitchFamily="34" charset="0"/>
                <a:cs typeface="Times New Roman" charset="0"/>
              </a:rPr>
              <a:t>Monitoring, Evaluating, and Reporting</a:t>
            </a:r>
            <a:endParaRPr lang="en-US" sz="6000" dirty="0">
              <a:solidFill>
                <a:srgbClr val="006956"/>
              </a:solidFill>
              <a:latin typeface="Source Sans Pro Semibold" panose="020B0603030403020204" pitchFamily="34" charset="0"/>
              <a:ea typeface="Source Sans Pro" panose="020B0503030403020204" pitchFamily="34" charset="0"/>
              <a:cs typeface="Times New Roman" charset="0"/>
            </a:endParaRP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Tree>
    <p:extLst>
      <p:ext uri="{BB962C8B-B14F-4D97-AF65-F5344CB8AC3E}">
        <p14:creationId xmlns:p14="http://schemas.microsoft.com/office/powerpoint/2010/main" val="143503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712" y="447212"/>
            <a:ext cx="7979479" cy="830997"/>
          </a:xfrm>
          <a:prstGeom prst="rect">
            <a:avLst/>
          </a:prstGeom>
        </p:spPr>
        <p:txBody>
          <a:bodyPr wrap="square">
            <a:spAutoFit/>
          </a:bodyPr>
          <a:lstStyle/>
          <a:p>
            <a:pPr algn="ctr">
              <a:spcBef>
                <a:spcPts val="600"/>
              </a:spcBef>
              <a:spcAft>
                <a:spcPts val="600"/>
              </a:spcAft>
            </a:pPr>
            <a:r>
              <a:rPr lang="en-US" sz="4800" dirty="0">
                <a:solidFill>
                  <a:srgbClr val="006956"/>
                </a:solidFill>
                <a:latin typeface="Source Sans Pro Semibold" panose="020B0603030403020204" pitchFamily="34" charset="0"/>
                <a:ea typeface="Source Sans Pro" panose="020B0503030403020204" pitchFamily="34" charset="0"/>
                <a:cs typeface="Times New Roman" charset="0"/>
              </a:rPr>
              <a:t>Before the Story</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480712" y="1479426"/>
            <a:ext cx="8182576" cy="3908762"/>
          </a:xfrm>
          <a:prstGeom prst="rect">
            <a:avLst/>
          </a:prstGeom>
          <a:noFill/>
        </p:spPr>
        <p:txBody>
          <a:bodyPr wrap="square" rtlCol="0">
            <a:spAutoFit/>
          </a:bodyPr>
          <a:lstStyle/>
          <a:p>
            <a:r>
              <a:rPr lang="en-US" sz="2400" i="1" dirty="0">
                <a:solidFill>
                  <a:schemeClr val="tx1">
                    <a:lumMod val="50000"/>
                    <a:lumOff val="50000"/>
                  </a:schemeClr>
                </a:solidFill>
                <a:latin typeface="Source Sans Pro" panose="020B0503030403020204" pitchFamily="34" charset="0"/>
                <a:ea typeface="Zilla Slab Regular" pitchFamily="50" charset="0"/>
                <a:cs typeface="Bebas Neue" charset="0"/>
              </a:rPr>
              <a:t>In the designing phase of a community project, consider these questions.</a:t>
            </a:r>
          </a:p>
          <a:p>
            <a:endParaRPr lang="en-US" sz="2400" dirty="0">
              <a:latin typeface="Source Sans Pro" panose="020B0503030403020204" pitchFamily="34" charset="0"/>
              <a:ea typeface="Zilla Slab Regular" pitchFamily="50" charset="0"/>
              <a:cs typeface="Bebas Neue" charset="0"/>
            </a:endParaRPr>
          </a:p>
          <a:p>
            <a:endParaRPr lang="en-US" sz="2400" dirty="0">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Who need to hear your stories?</a:t>
            </a:r>
            <a:br>
              <a:rPr lang="en-US" sz="2400" dirty="0">
                <a:latin typeface="Source Sans Pro" panose="020B0503030403020204" pitchFamily="34" charset="0"/>
                <a:ea typeface="Zilla Slab Regular" pitchFamily="50" charset="0"/>
                <a:cs typeface="Bebas Neue" charset="0"/>
              </a:rPr>
            </a:br>
            <a:r>
              <a:rPr lang="en-US" sz="2000" i="1" dirty="0">
                <a:solidFill>
                  <a:schemeClr val="tx1">
                    <a:lumMod val="50000"/>
                    <a:lumOff val="50000"/>
                  </a:schemeClr>
                </a:solidFill>
                <a:latin typeface="Source Sans Pro" panose="020B0503030403020204" pitchFamily="34" charset="0"/>
                <a:ea typeface="Zilla Slab Regular" pitchFamily="50" charset="0"/>
                <a:cs typeface="Bebas Neue" charset="0"/>
              </a:rPr>
              <a:t>Who needs a report and what is it’s purpose?</a:t>
            </a:r>
          </a:p>
          <a:p>
            <a:endParaRPr lang="en-US" sz="20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r>
              <a:rPr lang="en-US" sz="2400" dirty="0">
                <a:latin typeface="Source Sans Pro" panose="020B0503030403020204" pitchFamily="34" charset="0"/>
                <a:ea typeface="Zilla Slab Regular" pitchFamily="50" charset="0"/>
                <a:cs typeface="Bebas Neue" charset="0"/>
              </a:rPr>
              <a:t>How will you collect your stories?</a:t>
            </a:r>
            <a:br>
              <a:rPr lang="en-US" sz="2400" dirty="0">
                <a:latin typeface="Source Sans Pro" panose="020B0503030403020204" pitchFamily="34" charset="0"/>
                <a:ea typeface="Zilla Slab Regular" pitchFamily="50" charset="0"/>
                <a:cs typeface="Bebas Neue" charset="0"/>
              </a:rPr>
            </a:br>
            <a:r>
              <a:rPr lang="en-US" sz="2000" i="1" dirty="0">
                <a:solidFill>
                  <a:schemeClr val="tx1">
                    <a:lumMod val="50000"/>
                    <a:lumOff val="50000"/>
                  </a:schemeClr>
                </a:solidFill>
                <a:latin typeface="Source Sans Pro" panose="020B0503030403020204" pitchFamily="34" charset="0"/>
                <a:ea typeface="Zilla Slab Regular" pitchFamily="50" charset="0"/>
                <a:cs typeface="Bebas Neue" charset="0"/>
              </a:rPr>
              <a:t>What methods will you use to track your progress?</a:t>
            </a:r>
          </a:p>
          <a:p>
            <a:endParaRPr lang="en-US" sz="2000" i="1" dirty="0">
              <a:solidFill>
                <a:schemeClr val="tx1">
                  <a:lumMod val="50000"/>
                  <a:lumOff val="50000"/>
                </a:schemeClr>
              </a:solidFill>
              <a:latin typeface="Source Sans Pro" panose="020B0503030403020204" pitchFamily="34" charset="0"/>
              <a:ea typeface="Zilla Slab Regular" pitchFamily="50" charset="0"/>
              <a:cs typeface="Bebas Neue" charset="0"/>
            </a:endParaRPr>
          </a:p>
          <a:p>
            <a:endParaRPr lang="en-US" sz="2400"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323633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0323" y="318392"/>
            <a:ext cx="6406587" cy="923330"/>
          </a:xfrm>
          <a:prstGeom prst="rect">
            <a:avLst/>
          </a:prstGeom>
        </p:spPr>
        <p:txBody>
          <a:bodyPr wrap="square">
            <a:spAutoFit/>
          </a:bodyPr>
          <a:lstStyle/>
          <a:p>
            <a:pPr algn="ctr">
              <a:spcBef>
                <a:spcPts val="600"/>
              </a:spcBef>
              <a:spcAft>
                <a:spcPts val="600"/>
              </a:spcAft>
            </a:pPr>
            <a:r>
              <a:rPr lang="en-US" sz="5400" dirty="0">
                <a:solidFill>
                  <a:srgbClr val="006956"/>
                </a:solidFill>
                <a:latin typeface="Source Sans Pro Semibold" panose="020B0603030403020204" pitchFamily="34" charset="0"/>
                <a:ea typeface="Source Sans Pro" panose="020B0503030403020204" pitchFamily="34" charset="0"/>
                <a:cs typeface="Times New Roman" charset="0"/>
              </a:rPr>
              <a:t>Monitoring</a:t>
            </a:r>
          </a:p>
        </p:txBody>
      </p:sp>
      <p:pic>
        <p:nvPicPr>
          <p:cNvPr id="5" name="Picture 4">
            <a:extLst>
              <a:ext uri="{FF2B5EF4-FFF2-40B4-BE49-F238E27FC236}">
                <a16:creationId xmlns:a16="http://schemas.microsoft.com/office/drawing/2014/main" id="{5C9F57E2-AB8C-4BD6-AA1D-364252E69947}"/>
              </a:ext>
            </a:extLst>
          </p:cNvPr>
          <p:cNvPicPr>
            <a:picLocks noChangeAspect="1"/>
          </p:cNvPicPr>
          <p:nvPr/>
        </p:nvPicPr>
        <p:blipFill>
          <a:blip r:embed="rId3"/>
          <a:stretch>
            <a:fillRect/>
          </a:stretch>
        </p:blipFill>
        <p:spPr>
          <a:xfrm>
            <a:off x="6937898" y="5795799"/>
            <a:ext cx="1904261" cy="775986"/>
          </a:xfrm>
          <a:prstGeom prst="rect">
            <a:avLst/>
          </a:prstGeom>
        </p:spPr>
      </p:pic>
      <p:sp>
        <p:nvSpPr>
          <p:cNvPr id="4" name="TextBox 3">
            <a:extLst>
              <a:ext uri="{FF2B5EF4-FFF2-40B4-BE49-F238E27FC236}">
                <a16:creationId xmlns:a16="http://schemas.microsoft.com/office/drawing/2014/main" id="{C13E9D9F-FBE7-4358-847A-97C55506C439}"/>
              </a:ext>
            </a:extLst>
          </p:cNvPr>
          <p:cNvSpPr txBox="1"/>
          <p:nvPr/>
        </p:nvSpPr>
        <p:spPr>
          <a:xfrm>
            <a:off x="553051" y="1246539"/>
            <a:ext cx="8182576" cy="830997"/>
          </a:xfrm>
          <a:prstGeom prst="rect">
            <a:avLst/>
          </a:prstGeom>
          <a:noFill/>
        </p:spPr>
        <p:txBody>
          <a:bodyPr wrap="square" rtlCol="0">
            <a:spAutoFit/>
          </a:bodyPr>
          <a:lstStyle/>
          <a:p>
            <a:r>
              <a:rPr lang="en-US" sz="2000" dirty="0">
                <a:ea typeface="Zilla Slab Regular" pitchFamily="50" charset="0"/>
                <a:cs typeface="Bebas Neue" charset="0"/>
              </a:rPr>
              <a:t>Monitoring is regular maintenance, ensuring you are </a:t>
            </a:r>
            <a:r>
              <a:rPr lang="en-US" sz="2000" b="1" u="sng" dirty="0">
                <a:ea typeface="Zilla Slab Regular" pitchFamily="50" charset="0"/>
                <a:cs typeface="Bebas Neue" charset="0"/>
              </a:rPr>
              <a:t>checking the progress </a:t>
            </a:r>
            <a:r>
              <a:rPr lang="en-US" sz="2000" dirty="0">
                <a:ea typeface="Zilla Slab Regular" pitchFamily="50" charset="0"/>
                <a:cs typeface="Bebas Neue" charset="0"/>
              </a:rPr>
              <a:t>of your project.</a:t>
            </a:r>
            <a:endParaRPr lang="en-US" sz="2000" dirty="0">
              <a:latin typeface="Source Sans Pro" panose="020B0503030403020204" pitchFamily="34" charset="0"/>
              <a:ea typeface="Zilla Slab Regular" pitchFamily="50" charset="0"/>
              <a:cs typeface="Bebas Neue" charset="0"/>
            </a:endParaRPr>
          </a:p>
          <a:p>
            <a:pPr algn="ctr"/>
            <a:endParaRPr lang="en-US" sz="800" dirty="0">
              <a:latin typeface="Source Sans Pro" panose="020B0503030403020204" pitchFamily="34" charset="0"/>
              <a:ea typeface="Zilla Slab Regular" pitchFamily="50" charset="0"/>
              <a:cs typeface="Bebas Neue" charset="0"/>
            </a:endParaRPr>
          </a:p>
        </p:txBody>
      </p:sp>
      <p:sp>
        <p:nvSpPr>
          <p:cNvPr id="6" name="Rectangle 5">
            <a:extLst>
              <a:ext uri="{FF2B5EF4-FFF2-40B4-BE49-F238E27FC236}">
                <a16:creationId xmlns:a16="http://schemas.microsoft.com/office/drawing/2014/main" id="{97026732-2F69-41F9-A82C-B08BD5D40DED}"/>
              </a:ext>
            </a:extLst>
          </p:cNvPr>
          <p:cNvSpPr/>
          <p:nvPr/>
        </p:nvSpPr>
        <p:spPr>
          <a:xfrm>
            <a:off x="90323" y="2101961"/>
            <a:ext cx="6406587" cy="923330"/>
          </a:xfrm>
          <a:prstGeom prst="rect">
            <a:avLst/>
          </a:prstGeom>
        </p:spPr>
        <p:txBody>
          <a:bodyPr wrap="square">
            <a:spAutoFit/>
          </a:bodyPr>
          <a:lstStyle/>
          <a:p>
            <a:pPr algn="ctr">
              <a:spcBef>
                <a:spcPts val="600"/>
              </a:spcBef>
              <a:spcAft>
                <a:spcPts val="600"/>
              </a:spcAft>
            </a:pPr>
            <a:r>
              <a:rPr lang="en-US" sz="5400" dirty="0">
                <a:solidFill>
                  <a:srgbClr val="006956"/>
                </a:solidFill>
                <a:latin typeface="Source Sans Pro Semibold" panose="020B0603030403020204" pitchFamily="34" charset="0"/>
                <a:ea typeface="Source Sans Pro" panose="020B0503030403020204" pitchFamily="34" charset="0"/>
                <a:cs typeface="Times New Roman" charset="0"/>
              </a:rPr>
              <a:t>Evaluating</a:t>
            </a:r>
          </a:p>
        </p:txBody>
      </p:sp>
      <p:sp>
        <p:nvSpPr>
          <p:cNvPr id="8" name="Rectangle 7">
            <a:extLst>
              <a:ext uri="{FF2B5EF4-FFF2-40B4-BE49-F238E27FC236}">
                <a16:creationId xmlns:a16="http://schemas.microsoft.com/office/drawing/2014/main" id="{5EBFCA7D-4F0B-4FDC-913F-F48E02DF8593}"/>
              </a:ext>
            </a:extLst>
          </p:cNvPr>
          <p:cNvSpPr/>
          <p:nvPr/>
        </p:nvSpPr>
        <p:spPr>
          <a:xfrm>
            <a:off x="90323" y="3533553"/>
            <a:ext cx="6406587" cy="923330"/>
          </a:xfrm>
          <a:prstGeom prst="rect">
            <a:avLst/>
          </a:prstGeom>
        </p:spPr>
        <p:txBody>
          <a:bodyPr wrap="square">
            <a:spAutoFit/>
          </a:bodyPr>
          <a:lstStyle/>
          <a:p>
            <a:pPr algn="ctr">
              <a:spcBef>
                <a:spcPts val="600"/>
              </a:spcBef>
              <a:spcAft>
                <a:spcPts val="600"/>
              </a:spcAft>
            </a:pPr>
            <a:r>
              <a:rPr lang="en-US" sz="5400" dirty="0">
                <a:solidFill>
                  <a:srgbClr val="006956"/>
                </a:solidFill>
                <a:latin typeface="Source Sans Pro Semibold" panose="020B0603030403020204" pitchFamily="34" charset="0"/>
                <a:ea typeface="Source Sans Pro" panose="020B0503030403020204" pitchFamily="34" charset="0"/>
                <a:cs typeface="Times New Roman" charset="0"/>
              </a:rPr>
              <a:t>Reporting</a:t>
            </a:r>
          </a:p>
        </p:txBody>
      </p:sp>
      <p:sp>
        <p:nvSpPr>
          <p:cNvPr id="9" name="TextBox 8">
            <a:extLst>
              <a:ext uri="{FF2B5EF4-FFF2-40B4-BE49-F238E27FC236}">
                <a16:creationId xmlns:a16="http://schemas.microsoft.com/office/drawing/2014/main" id="{24390066-B14F-4721-97E1-F8394FE91F87}"/>
              </a:ext>
            </a:extLst>
          </p:cNvPr>
          <p:cNvSpPr txBox="1"/>
          <p:nvPr/>
        </p:nvSpPr>
        <p:spPr>
          <a:xfrm>
            <a:off x="553051" y="2961484"/>
            <a:ext cx="8182576" cy="523220"/>
          </a:xfrm>
          <a:prstGeom prst="rect">
            <a:avLst/>
          </a:prstGeom>
          <a:noFill/>
        </p:spPr>
        <p:txBody>
          <a:bodyPr wrap="square" rtlCol="0">
            <a:spAutoFit/>
          </a:bodyPr>
          <a:lstStyle/>
          <a:p>
            <a:r>
              <a:rPr lang="en-US" sz="2000" dirty="0">
                <a:ea typeface="Zilla Slab Regular" pitchFamily="50" charset="0"/>
                <a:cs typeface="Bebas Neue" charset="0"/>
              </a:rPr>
              <a:t>Evaluating is </a:t>
            </a:r>
            <a:r>
              <a:rPr lang="en-US" sz="2000" b="1" u="sng" dirty="0">
                <a:ea typeface="Zilla Slab Regular" pitchFamily="50" charset="0"/>
                <a:cs typeface="Bebas Neue" charset="0"/>
              </a:rPr>
              <a:t>making a judgement </a:t>
            </a:r>
            <a:r>
              <a:rPr lang="en-US" sz="2000" dirty="0">
                <a:ea typeface="Zilla Slab Regular" pitchFamily="50" charset="0"/>
                <a:cs typeface="Bebas Neue" charset="0"/>
              </a:rPr>
              <a:t>about your project based on your goals. </a:t>
            </a:r>
            <a:endParaRPr lang="en-US" sz="2000" dirty="0">
              <a:latin typeface="Source Sans Pro" panose="020B0503030403020204" pitchFamily="34" charset="0"/>
              <a:ea typeface="Zilla Slab Regular" pitchFamily="50" charset="0"/>
              <a:cs typeface="Bebas Neue" charset="0"/>
            </a:endParaRPr>
          </a:p>
          <a:p>
            <a:pPr algn="ctr"/>
            <a:endParaRPr lang="en-US" sz="800" dirty="0">
              <a:latin typeface="Source Sans Pro" panose="020B0503030403020204" pitchFamily="34" charset="0"/>
              <a:ea typeface="Zilla Slab Regular" pitchFamily="50" charset="0"/>
              <a:cs typeface="Bebas Neue" charset="0"/>
            </a:endParaRPr>
          </a:p>
        </p:txBody>
      </p:sp>
      <p:sp>
        <p:nvSpPr>
          <p:cNvPr id="10" name="TextBox 9">
            <a:extLst>
              <a:ext uri="{FF2B5EF4-FFF2-40B4-BE49-F238E27FC236}">
                <a16:creationId xmlns:a16="http://schemas.microsoft.com/office/drawing/2014/main" id="{9B28C0D1-5981-4F6B-BA8D-83DFB1E85ECB}"/>
              </a:ext>
            </a:extLst>
          </p:cNvPr>
          <p:cNvSpPr txBox="1"/>
          <p:nvPr/>
        </p:nvSpPr>
        <p:spPr>
          <a:xfrm>
            <a:off x="480712" y="4501229"/>
            <a:ext cx="8182576" cy="523220"/>
          </a:xfrm>
          <a:prstGeom prst="rect">
            <a:avLst/>
          </a:prstGeom>
          <a:noFill/>
        </p:spPr>
        <p:txBody>
          <a:bodyPr wrap="square" rtlCol="0">
            <a:spAutoFit/>
          </a:bodyPr>
          <a:lstStyle/>
          <a:p>
            <a:r>
              <a:rPr lang="en-US" sz="2000" dirty="0">
                <a:ea typeface="Zilla Slab Regular" pitchFamily="50" charset="0"/>
                <a:cs typeface="Bebas Neue" charset="0"/>
              </a:rPr>
              <a:t>Reporting is </a:t>
            </a:r>
            <a:r>
              <a:rPr lang="en-US" sz="2000" b="1" u="sng" dirty="0">
                <a:ea typeface="Zilla Slab Regular" pitchFamily="50" charset="0"/>
                <a:cs typeface="Bebas Neue" charset="0"/>
              </a:rPr>
              <a:t>presenting the impact </a:t>
            </a:r>
            <a:r>
              <a:rPr lang="en-US" sz="2000" dirty="0">
                <a:ea typeface="Zilla Slab Regular" pitchFamily="50" charset="0"/>
                <a:cs typeface="Bebas Neue" charset="0"/>
              </a:rPr>
              <a:t>of your project</a:t>
            </a:r>
            <a:r>
              <a:rPr lang="en-US" dirty="0">
                <a:ea typeface="Zilla Slab Regular" pitchFamily="50" charset="0"/>
                <a:cs typeface="Bebas Neue" charset="0"/>
              </a:rPr>
              <a:t>.</a:t>
            </a:r>
          </a:p>
          <a:p>
            <a:pPr algn="ctr"/>
            <a:endParaRPr lang="en-US" sz="800" dirty="0">
              <a:latin typeface="Source Sans Pro" panose="020B0503030403020204" pitchFamily="34" charset="0"/>
              <a:ea typeface="Zilla Slab Regular" pitchFamily="50" charset="0"/>
              <a:cs typeface="Bebas Neue" charset="0"/>
            </a:endParaRPr>
          </a:p>
        </p:txBody>
      </p:sp>
    </p:spTree>
    <p:extLst>
      <p:ext uri="{BB962C8B-B14F-4D97-AF65-F5344CB8AC3E}">
        <p14:creationId xmlns:p14="http://schemas.microsoft.com/office/powerpoint/2010/main" val="17751115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8f7d0ba-f72e-4bea-ad09-e13f3d91db60">
      <UserInfo>
        <DisplayName>Mark Collyns</DisplayName>
        <AccountId>6255</AccountId>
        <AccountType/>
      </UserInfo>
      <UserInfo>
        <DisplayName>Keryn McCutcheon</DisplayName>
        <AccountId>6267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28BFC5B9CA9549AADD24986B801472" ma:contentTypeVersion="13" ma:contentTypeDescription="Create a new document." ma:contentTypeScope="" ma:versionID="8101ddc08deba903a987f6d8068e6fa0">
  <xsd:schema xmlns:xsd="http://www.w3.org/2001/XMLSchema" xmlns:xs="http://www.w3.org/2001/XMLSchema" xmlns:p="http://schemas.microsoft.com/office/2006/metadata/properties" xmlns:ns2="7ffea6f0-1139-415a-ba84-698dfaf2f8fe" xmlns:ns3="08f7d0ba-f72e-4bea-ad09-e13f3d91db60" targetNamespace="http://schemas.microsoft.com/office/2006/metadata/properties" ma:root="true" ma:fieldsID="8d68b43bedeba36b057745c3745ac089" ns2:_="" ns3:_="">
    <xsd:import namespace="7ffea6f0-1139-415a-ba84-698dfaf2f8fe"/>
    <xsd:import namespace="08f7d0ba-f72e-4bea-ad09-e13f3d91db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fea6f0-1139-415a-ba84-698dfaf2f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8f7d0ba-f72e-4bea-ad09-e13f3d91db6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228AEA-B5E8-4247-AB81-77103AC835DA}">
  <ds:schemaRefs>
    <ds:schemaRef ds:uri="http://schemas.microsoft.com/sharepoint/v3/contenttype/forms"/>
  </ds:schemaRefs>
</ds:datastoreItem>
</file>

<file path=customXml/itemProps2.xml><?xml version="1.0" encoding="utf-8"?>
<ds:datastoreItem xmlns:ds="http://schemas.openxmlformats.org/officeDocument/2006/customXml" ds:itemID="{A1C80945-1766-4AB0-B059-4FF243000158}">
  <ds:schemaRefs>
    <ds:schemaRef ds:uri="http://schemas.openxmlformats.org/package/2006/metadata/core-propertie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dcmitype/"/>
    <ds:schemaRef ds:uri="08f7d0ba-f72e-4bea-ad09-e13f3d91db60"/>
    <ds:schemaRef ds:uri="7ffea6f0-1139-415a-ba84-698dfaf2f8fe"/>
    <ds:schemaRef ds:uri="http://www.w3.org/XML/1998/namespace"/>
  </ds:schemaRefs>
</ds:datastoreItem>
</file>

<file path=customXml/itemProps3.xml><?xml version="1.0" encoding="utf-8"?>
<ds:datastoreItem xmlns:ds="http://schemas.openxmlformats.org/officeDocument/2006/customXml" ds:itemID="{ED21C43E-DC41-49B6-A2EE-280D70160F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fea6f0-1139-415a-ba84-698dfaf2f8fe"/>
    <ds:schemaRef ds:uri="08f7d0ba-f72e-4bea-ad09-e13f3d91db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2623</TotalTime>
  <Words>1086</Words>
  <Application>Microsoft Office PowerPoint</Application>
  <PresentationFormat>On-screen Show (4:3)</PresentationFormat>
  <Paragraphs>179</Paragraphs>
  <Slides>29</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Source Sans Pro</vt:lpstr>
      <vt:lpstr>Source Sans Pro Black</vt:lpstr>
      <vt:lpstr>Source Sans Pro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Janelle Muller</dc:creator>
  <cp:lastModifiedBy>Sarah Ryan</cp:lastModifiedBy>
  <cp:revision>65</cp:revision>
  <cp:lastPrinted>2018-02-25T23:25:38Z</cp:lastPrinted>
  <dcterms:created xsi:type="dcterms:W3CDTF">2017-05-07T23:37:14Z</dcterms:created>
  <dcterms:modified xsi:type="dcterms:W3CDTF">2021-06-02T00:57:40Z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0x010100BB28BFC5B9CA9549AADD24986B801472</vt:lpwstr>
  </property>
  <property fmtid="{D5CDD505-2E9C-101B-9397-08002B2CF9AE}" pid="3" name="AuthorIds_UIVersion_512">
    <vt:lpwstr>60</vt:lpwstr>
  </property>
  <property fmtid="{D5CDD505-2E9C-101B-9397-08002B2CF9AE}" pid="4" name="AuthorIds_UIVersion_5120">
    <vt:lpwstr>60</vt:lpwstr>
  </property>
</Properties>
</file>